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8" r:id="rId3"/>
    <p:sldId id="259" r:id="rId4"/>
    <p:sldId id="257" r:id="rId5"/>
    <p:sldId id="258" r:id="rId6"/>
    <p:sldId id="262" r:id="rId7"/>
    <p:sldId id="265" r:id="rId8"/>
    <p:sldId id="271" r:id="rId9"/>
    <p:sldId id="260" r:id="rId10"/>
    <p:sldId id="269" r:id="rId11"/>
    <p:sldId id="272" r:id="rId12"/>
    <p:sldId id="270" r:id="rId13"/>
    <p:sldId id="267" r:id="rId14"/>
    <p:sldId id="266" r:id="rId15"/>
  </p:sldIdLst>
  <p:sldSz cx="12192000" cy="6858000"/>
  <p:notesSz cx="6858000" cy="9144000"/>
  <p:defaultTex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B8E20F-83D3-4FC3-AD13-38C36A49BE46}" v="58" dt="2024-01-24T18:44:58.215"/>
    <p1510:client id="{763268C6-1021-4B56-BC79-EA305D3ABA94}" v="614" dt="2024-01-24T17:19:02.544"/>
    <p1510:client id="{BE5FA9C4-A4D4-4EDD-BB13-482F1701B966}" v="641" dt="2024-01-24T18:18:06.2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114" y="4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jpe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99718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63364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15252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4869365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77797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17783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2079286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042152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043895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044443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083535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1/24/2024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37200648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image" Target="../media/image20.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BFFB6EAD-767A-4A95-9246-C39976AD11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p:cNvSpPr>
            <a:spLocks noGrp="1"/>
          </p:cNvSpPr>
          <p:nvPr>
            <p:ph type="ctrTitle"/>
          </p:nvPr>
        </p:nvSpPr>
        <p:spPr>
          <a:xfrm>
            <a:off x="6522234" y="931525"/>
            <a:ext cx="5081925" cy="3026473"/>
          </a:xfrm>
        </p:spPr>
        <p:txBody>
          <a:bodyPr vert="horz" lIns="91440" tIns="45720" rIns="91440" bIns="45720" rtlCol="0">
            <a:normAutofit/>
          </a:bodyPr>
          <a:lstStyle/>
          <a:p>
            <a:r>
              <a:rPr lang="en-US" dirty="0"/>
              <a:t>    </a:t>
            </a:r>
            <a:r>
              <a:rPr lang="en-US" b="1" dirty="0"/>
              <a:t> </a:t>
            </a:r>
            <a:r>
              <a:rPr lang="en-US" b="1" dirty="0" err="1"/>
              <a:t>Pagin</a:t>
            </a:r>
            <a:r>
              <a:rPr lang="ro-RO" b="1" dirty="0"/>
              <a:t>ă</a:t>
            </a:r>
            <a:r>
              <a:rPr lang="en-US" b="1" dirty="0"/>
              <a:t> Web BIT Brasov</a:t>
            </a:r>
            <a:br>
              <a:rPr lang="en-US" b="1" dirty="0"/>
            </a:br>
            <a:endParaRPr lang="en-US" kern="1200" dirty="0">
              <a:latin typeface="+mj-lt"/>
              <a:cs typeface="Calibri Light"/>
            </a:endParaRPr>
          </a:p>
        </p:txBody>
      </p:sp>
      <p:sp>
        <p:nvSpPr>
          <p:cNvPr id="3" name="Subtitlu 2"/>
          <p:cNvSpPr>
            <a:spLocks noGrp="1"/>
          </p:cNvSpPr>
          <p:nvPr>
            <p:ph type="subTitle" idx="1"/>
          </p:nvPr>
        </p:nvSpPr>
        <p:spPr>
          <a:xfrm>
            <a:off x="6639611" y="3511179"/>
            <a:ext cx="5081926" cy="3026472"/>
          </a:xfrm>
        </p:spPr>
        <p:txBody>
          <a:bodyPr vert="horz" lIns="91440" tIns="45720" rIns="91440" bIns="45720" rtlCol="0" anchor="t">
            <a:normAutofit/>
          </a:bodyPr>
          <a:lstStyle/>
          <a:p>
            <a:pPr indent="-228600">
              <a:buFont typeface="Arial" panose="020B0604020202020204" pitchFamily="34" charset="0"/>
              <a:buChar char="•"/>
            </a:pPr>
            <a:r>
              <a:rPr lang="en-US" sz="1400" dirty="0"/>
              <a:t>Client : BEST Brasov</a:t>
            </a:r>
            <a:endParaRPr lang="en-US" sz="1400" dirty="0">
              <a:cs typeface="Calibri"/>
            </a:endParaRPr>
          </a:p>
          <a:p>
            <a:pPr indent="-228600">
              <a:buFont typeface="Arial" panose="020B0604020202020204" pitchFamily="34" charset="0"/>
              <a:buChar char="•"/>
            </a:pPr>
            <a:r>
              <a:rPr lang="en-US" sz="1400" dirty="0" err="1"/>
              <a:t>Profesor</a:t>
            </a:r>
            <a:r>
              <a:rPr lang="en-US" sz="1400" dirty="0"/>
              <a:t> </a:t>
            </a:r>
            <a:r>
              <a:rPr lang="en-US" sz="1400" dirty="0" err="1"/>
              <a:t>coordonator</a:t>
            </a:r>
            <a:r>
              <a:rPr lang="en-US" sz="1400" dirty="0"/>
              <a:t> : Prof. </a:t>
            </a:r>
            <a:r>
              <a:rPr lang="en-US" sz="1400" dirty="0" err="1"/>
              <a:t>Moraru</a:t>
            </a:r>
            <a:r>
              <a:rPr lang="en-US" sz="1400" dirty="0"/>
              <a:t> Sorin Aurel</a:t>
            </a:r>
            <a:endParaRPr lang="en-US" sz="1400" dirty="0">
              <a:cs typeface="Calibri"/>
            </a:endParaRPr>
          </a:p>
          <a:p>
            <a:pPr indent="-228600">
              <a:buFont typeface="Arial" panose="020B0604020202020204" pitchFamily="34" charset="0"/>
              <a:buChar char="•"/>
            </a:pPr>
            <a:r>
              <a:rPr lang="en-US" sz="1400" dirty="0" err="1">
                <a:cs typeface="Calibri"/>
              </a:rPr>
              <a:t>Facultatea</a:t>
            </a:r>
            <a:r>
              <a:rPr lang="en-US" sz="1400" dirty="0">
                <a:cs typeface="Calibri"/>
              </a:rPr>
              <a:t> de </a:t>
            </a:r>
            <a:r>
              <a:rPr lang="en-US" sz="1400" dirty="0" err="1">
                <a:cs typeface="Calibri" panose="020F0502020204030204"/>
              </a:rPr>
              <a:t>Inginerie</a:t>
            </a:r>
            <a:r>
              <a:rPr lang="en-US" sz="1400" dirty="0">
                <a:cs typeface="Calibri" panose="020F0502020204030204"/>
              </a:rPr>
              <a:t> </a:t>
            </a:r>
            <a:r>
              <a:rPr lang="en-US" sz="1400" dirty="0" err="1">
                <a:cs typeface="Calibri" panose="020F0502020204030204"/>
              </a:rPr>
              <a:t>Electrica</a:t>
            </a:r>
            <a:r>
              <a:rPr lang="en-US" sz="1400" dirty="0">
                <a:cs typeface="Calibri" panose="020F0502020204030204"/>
              </a:rPr>
              <a:t> </a:t>
            </a:r>
            <a:r>
              <a:rPr lang="en-US" sz="1400" dirty="0" err="1">
                <a:cs typeface="Calibri" panose="020F0502020204030204"/>
              </a:rPr>
              <a:t>si</a:t>
            </a:r>
            <a:r>
              <a:rPr lang="en-US" sz="1400" dirty="0">
                <a:cs typeface="Calibri" panose="020F0502020204030204"/>
              </a:rPr>
              <a:t> </a:t>
            </a:r>
            <a:r>
              <a:rPr lang="en-US" sz="1400" dirty="0" err="1">
                <a:cs typeface="Calibri" panose="020F0502020204030204"/>
              </a:rPr>
              <a:t>Știința</a:t>
            </a:r>
            <a:r>
              <a:rPr lang="en-US" sz="1400" dirty="0">
                <a:cs typeface="Calibri" panose="020F0502020204030204"/>
              </a:rPr>
              <a:t> </a:t>
            </a:r>
            <a:r>
              <a:rPr lang="en-US" sz="1400" dirty="0" err="1">
                <a:cs typeface="Calibri" panose="020F0502020204030204"/>
              </a:rPr>
              <a:t>Calculatoarelor</a:t>
            </a:r>
            <a:endParaRPr lang="en-US" sz="1400" dirty="0">
              <a:cs typeface="Calibri" panose="020F0502020204030204"/>
            </a:endParaRPr>
          </a:p>
          <a:p>
            <a:pPr indent="-228600">
              <a:buFont typeface="Arial" panose="020B0604020202020204" pitchFamily="34" charset="0"/>
              <a:buChar char="•"/>
            </a:pPr>
            <a:r>
              <a:rPr lang="en-US" sz="1400" dirty="0" err="1">
                <a:cs typeface="Calibri" panose="020F0502020204030204"/>
              </a:rPr>
              <a:t>Profil</a:t>
            </a:r>
            <a:r>
              <a:rPr lang="en-US" sz="1400" dirty="0">
                <a:cs typeface="Calibri" panose="020F0502020204030204"/>
              </a:rPr>
              <a:t>: </a:t>
            </a:r>
            <a:r>
              <a:rPr lang="en-US" sz="1400" dirty="0" err="1">
                <a:cs typeface="Calibri" panose="020F0502020204030204"/>
              </a:rPr>
              <a:t>Automatica</a:t>
            </a:r>
            <a:r>
              <a:rPr lang="en-US" sz="1400" dirty="0">
                <a:cs typeface="Calibri" panose="020F0502020204030204"/>
              </a:rPr>
              <a:t> </a:t>
            </a:r>
            <a:r>
              <a:rPr lang="ro-RO" sz="1400" dirty="0">
                <a:cs typeface="Calibri" panose="020F0502020204030204"/>
              </a:rPr>
              <a:t>ș</a:t>
            </a:r>
            <a:r>
              <a:rPr lang="en-US" sz="1400" dirty="0" err="1">
                <a:cs typeface="Calibri" panose="020F0502020204030204"/>
              </a:rPr>
              <a:t>i</a:t>
            </a:r>
            <a:r>
              <a:rPr lang="en-US" sz="1400" dirty="0">
                <a:cs typeface="Calibri" panose="020F0502020204030204"/>
              </a:rPr>
              <a:t> informatic</a:t>
            </a:r>
            <a:r>
              <a:rPr lang="ro-RO" sz="1400" dirty="0">
                <a:cs typeface="Calibri" panose="020F0502020204030204"/>
              </a:rPr>
              <a:t>ă</a:t>
            </a:r>
            <a:r>
              <a:rPr lang="en-US" sz="1400" dirty="0">
                <a:cs typeface="Calibri" panose="020F0502020204030204"/>
              </a:rPr>
              <a:t> </a:t>
            </a:r>
            <a:r>
              <a:rPr lang="en-US" sz="1400" dirty="0" err="1">
                <a:cs typeface="Calibri" panose="020F0502020204030204"/>
              </a:rPr>
              <a:t>aplicat</a:t>
            </a:r>
            <a:r>
              <a:rPr lang="ro-RO" sz="1400" dirty="0">
                <a:cs typeface="Calibri" panose="020F0502020204030204"/>
              </a:rPr>
              <a:t>ă</a:t>
            </a:r>
            <a:r>
              <a:rPr lang="en-US" sz="1400" dirty="0">
                <a:cs typeface="Calibri"/>
              </a:rPr>
              <a:t> </a:t>
            </a:r>
          </a:p>
          <a:p>
            <a:pPr indent="-228600">
              <a:buFont typeface="Arial" panose="020B0604020202020204" pitchFamily="34" charset="0"/>
              <a:buChar char="•"/>
            </a:pPr>
            <a:r>
              <a:rPr lang="en-US" sz="1400" dirty="0" err="1"/>
              <a:t>Studen</a:t>
            </a:r>
            <a:r>
              <a:rPr lang="ro-RO" sz="1400" dirty="0"/>
              <a:t>ț</a:t>
            </a:r>
            <a:r>
              <a:rPr lang="en-US" sz="1400" dirty="0"/>
              <a:t>i:                                   </a:t>
            </a:r>
            <a:endParaRPr lang="en-US" sz="1400" dirty="0">
              <a:cs typeface="Calibri"/>
            </a:endParaRPr>
          </a:p>
          <a:p>
            <a:r>
              <a:rPr lang="en-US" sz="1400" dirty="0"/>
              <a:t>-</a:t>
            </a:r>
            <a:r>
              <a:rPr lang="en-US" sz="1400" dirty="0" err="1"/>
              <a:t>Feisan</a:t>
            </a:r>
            <a:r>
              <a:rPr lang="en-US" sz="1400" dirty="0"/>
              <a:t> Paul-Gabriel</a:t>
            </a:r>
            <a:endParaRPr lang="en-US" sz="1400" dirty="0">
              <a:cs typeface="Calibri"/>
            </a:endParaRPr>
          </a:p>
          <a:p>
            <a:r>
              <a:rPr lang="en-US" sz="1400" dirty="0"/>
              <a:t>-</a:t>
            </a:r>
            <a:r>
              <a:rPr lang="ro-RO" sz="1400" dirty="0"/>
              <a:t> </a:t>
            </a:r>
            <a:r>
              <a:rPr lang="en-US" sz="1400" dirty="0"/>
              <a:t>Gheorghe Cosmin-Constantin</a:t>
            </a:r>
            <a:endParaRPr lang="en-US" sz="1400" dirty="0">
              <a:cs typeface="Calibri"/>
            </a:endParaRPr>
          </a:p>
          <a:p>
            <a:r>
              <a:rPr lang="en-US" sz="1400" dirty="0"/>
              <a:t>-</a:t>
            </a:r>
            <a:r>
              <a:rPr lang="en-US" sz="1400" dirty="0" err="1"/>
              <a:t>Ioniță</a:t>
            </a:r>
            <a:r>
              <a:rPr lang="en-US" sz="1400" dirty="0"/>
              <a:t> Adrian</a:t>
            </a:r>
            <a:endParaRPr lang="en-US" sz="1400" dirty="0">
              <a:cs typeface="Calibri"/>
            </a:endParaRPr>
          </a:p>
          <a:p>
            <a:r>
              <a:rPr lang="en-US" sz="1400" dirty="0"/>
              <a:t>-</a:t>
            </a:r>
            <a:r>
              <a:rPr lang="en-US" sz="1400" dirty="0" err="1"/>
              <a:t>Tărtăcuță</a:t>
            </a:r>
            <a:r>
              <a:rPr lang="en-US" sz="1400" dirty="0"/>
              <a:t> Robert-Mihai</a:t>
            </a:r>
            <a:endParaRPr lang="en-US" sz="1400" dirty="0">
              <a:cs typeface="Calibri"/>
            </a:endParaRPr>
          </a:p>
        </p:txBody>
      </p:sp>
      <p:pic>
        <p:nvPicPr>
          <p:cNvPr id="4" name="Imagine 3" descr="O imagine care conține text, Font, captură de ecran, Grafică&#10;&#10;Descriere generată automat">
            <a:extLst>
              <a:ext uri="{FF2B5EF4-FFF2-40B4-BE49-F238E27FC236}">
                <a16:creationId xmlns:a16="http://schemas.microsoft.com/office/drawing/2014/main" id="{89C27F87-5035-FFA8-F09B-CC86C17401D2}"/>
              </a:ext>
            </a:extLst>
          </p:cNvPr>
          <p:cNvPicPr>
            <a:picLocks noChangeAspect="1"/>
          </p:cNvPicPr>
          <p:nvPr/>
        </p:nvPicPr>
        <p:blipFill>
          <a:blip r:embed="rId2"/>
          <a:stretch>
            <a:fillRect/>
          </a:stretch>
        </p:blipFill>
        <p:spPr>
          <a:xfrm>
            <a:off x="470464" y="701932"/>
            <a:ext cx="2565029" cy="1921295"/>
          </a:xfrm>
          <a:custGeom>
            <a:avLst/>
            <a:gdLst/>
            <a:ahLst/>
            <a:cxnLst/>
            <a:rect l="l" t="t" r="r" b="b"/>
            <a:pathLst>
              <a:path w="1964763" h="1856167">
                <a:moveTo>
                  <a:pt x="34265" y="0"/>
                </a:moveTo>
                <a:lnTo>
                  <a:pt x="1930498" y="0"/>
                </a:lnTo>
                <a:cubicBezTo>
                  <a:pt x="1949422" y="0"/>
                  <a:pt x="1964763" y="15341"/>
                  <a:pt x="1964763" y="34265"/>
                </a:cubicBezTo>
                <a:lnTo>
                  <a:pt x="1964763" y="1821902"/>
                </a:lnTo>
                <a:cubicBezTo>
                  <a:pt x="1964763" y="1840826"/>
                  <a:pt x="1949422" y="1856167"/>
                  <a:pt x="1930498" y="1856167"/>
                </a:cubicBezTo>
                <a:lnTo>
                  <a:pt x="34265" y="1856167"/>
                </a:lnTo>
                <a:cubicBezTo>
                  <a:pt x="15341" y="1856167"/>
                  <a:pt x="0" y="1840826"/>
                  <a:pt x="0" y="1821902"/>
                </a:cubicBezTo>
                <a:lnTo>
                  <a:pt x="0" y="34265"/>
                </a:lnTo>
                <a:cubicBezTo>
                  <a:pt x="0" y="15341"/>
                  <a:pt x="15341" y="0"/>
                  <a:pt x="34265" y="0"/>
                </a:cubicBezTo>
                <a:close/>
              </a:path>
            </a:pathLst>
          </a:custGeom>
        </p:spPr>
      </p:pic>
      <p:sp>
        <p:nvSpPr>
          <p:cNvPr id="42" name="Freeform: Shape 41">
            <a:extLst>
              <a:ext uri="{FF2B5EF4-FFF2-40B4-BE49-F238E27FC236}">
                <a16:creationId xmlns:a16="http://schemas.microsoft.com/office/drawing/2014/main" id="{07062BB1-E215-424E-80C4-7E1CF179A3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0301" y="1"/>
            <a:ext cx="2066948" cy="1621879"/>
          </a:xfrm>
          <a:custGeom>
            <a:avLst/>
            <a:gdLst>
              <a:gd name="connsiteX0" fmla="*/ 0 w 2066948"/>
              <a:gd name="connsiteY0" fmla="*/ 0 h 1621879"/>
              <a:gd name="connsiteX1" fmla="*/ 123825 w 2066948"/>
              <a:gd name="connsiteY1" fmla="*/ 0 h 1621879"/>
              <a:gd name="connsiteX2" fmla="*/ 123825 w 2066948"/>
              <a:gd name="connsiteY2" fmla="*/ 1452620 h 1621879"/>
              <a:gd name="connsiteX3" fmla="*/ 1881378 w 2066948"/>
              <a:gd name="connsiteY3" fmla="*/ 436017 h 1621879"/>
              <a:gd name="connsiteX4" fmla="*/ 1127572 w 2066948"/>
              <a:gd name="connsiteY4" fmla="*/ 0 h 1621879"/>
              <a:gd name="connsiteX5" fmla="*/ 1374887 w 2066948"/>
              <a:gd name="connsiteY5" fmla="*/ 0 h 1621879"/>
              <a:gd name="connsiteX6" fmla="*/ 2035969 w 2066948"/>
              <a:gd name="connsiteY6" fmla="*/ 382391 h 1621879"/>
              <a:gd name="connsiteX7" fmla="*/ 2058648 w 2066948"/>
              <a:gd name="connsiteY7" fmla="*/ 466963 h 1621879"/>
              <a:gd name="connsiteX8" fmla="*/ 2035969 w 2066948"/>
              <a:gd name="connsiteY8" fmla="*/ 489642 h 1621879"/>
              <a:gd name="connsiteX9" fmla="*/ 92869 w 2066948"/>
              <a:gd name="connsiteY9" fmla="*/ 1613592 h 1621879"/>
              <a:gd name="connsiteX10" fmla="*/ 61913 w 2066948"/>
              <a:gd name="connsiteY10" fmla="*/ 1621879 h 1621879"/>
              <a:gd name="connsiteX11" fmla="*/ 0 w 2066948"/>
              <a:gd name="connsiteY11" fmla="*/ 1559967 h 162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6948" h="1621879">
                <a:moveTo>
                  <a:pt x="0" y="0"/>
                </a:moveTo>
                <a:lnTo>
                  <a:pt x="123825" y="0"/>
                </a:lnTo>
                <a:lnTo>
                  <a:pt x="123825" y="1452620"/>
                </a:lnTo>
                <a:lnTo>
                  <a:pt x="1881378" y="436017"/>
                </a:lnTo>
                <a:lnTo>
                  <a:pt x="1127572" y="0"/>
                </a:lnTo>
                <a:lnTo>
                  <a:pt x="1374887" y="0"/>
                </a:lnTo>
                <a:lnTo>
                  <a:pt x="2035969" y="382391"/>
                </a:lnTo>
                <a:cubicBezTo>
                  <a:pt x="2065582" y="399479"/>
                  <a:pt x="2075745" y="437340"/>
                  <a:pt x="2058648" y="466963"/>
                </a:cubicBezTo>
                <a:cubicBezTo>
                  <a:pt x="2053219" y="476384"/>
                  <a:pt x="2045389" y="484204"/>
                  <a:pt x="2035969" y="489642"/>
                </a:cubicBezTo>
                <a:lnTo>
                  <a:pt x="92869" y="1613592"/>
                </a:lnTo>
                <a:cubicBezTo>
                  <a:pt x="83458" y="1619031"/>
                  <a:pt x="72780" y="1621889"/>
                  <a:pt x="61913" y="1621879"/>
                </a:cubicBezTo>
                <a:cubicBezTo>
                  <a:pt x="27719" y="1621879"/>
                  <a:pt x="0" y="1594161"/>
                  <a:pt x="0" y="1559967"/>
                </a:cubicBezTo>
                <a:close/>
              </a:path>
            </a:pathLst>
          </a:custGeom>
          <a:solidFill>
            <a:schemeClr val="accent6"/>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B368E167-B2D7-4904-BB6B-AE0486A2C6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3295758"/>
            <a:ext cx="1261243" cy="1648694"/>
          </a:xfrm>
          <a:custGeom>
            <a:avLst/>
            <a:gdLst>
              <a:gd name="connsiteX0" fmla="*/ 824347 w 1261243"/>
              <a:gd name="connsiteY0" fmla="*/ 0 h 1648694"/>
              <a:gd name="connsiteX1" fmla="*/ 1145220 w 1261243"/>
              <a:gd name="connsiteY1" fmla="*/ 64781 h 1648694"/>
              <a:gd name="connsiteX2" fmla="*/ 1261243 w 1261243"/>
              <a:gd name="connsiteY2" fmla="*/ 127757 h 1648694"/>
              <a:gd name="connsiteX3" fmla="*/ 1261243 w 1261243"/>
              <a:gd name="connsiteY3" fmla="*/ 1520938 h 1648694"/>
              <a:gd name="connsiteX4" fmla="*/ 1145220 w 1261243"/>
              <a:gd name="connsiteY4" fmla="*/ 1583913 h 1648694"/>
              <a:gd name="connsiteX5" fmla="*/ 824347 w 1261243"/>
              <a:gd name="connsiteY5" fmla="*/ 1648694 h 1648694"/>
              <a:gd name="connsiteX6" fmla="*/ 0 w 1261243"/>
              <a:gd name="connsiteY6" fmla="*/ 824347 h 1648694"/>
              <a:gd name="connsiteX7" fmla="*/ 824347 w 1261243"/>
              <a:gd name="connsiteY7" fmla="*/ 0 h 1648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1243" h="1648694">
                <a:moveTo>
                  <a:pt x="824347" y="0"/>
                </a:moveTo>
                <a:cubicBezTo>
                  <a:pt x="938165" y="0"/>
                  <a:pt x="1046596" y="23067"/>
                  <a:pt x="1145220" y="64781"/>
                </a:cubicBezTo>
                <a:lnTo>
                  <a:pt x="1261243" y="127757"/>
                </a:lnTo>
                <a:lnTo>
                  <a:pt x="1261243" y="1520938"/>
                </a:lnTo>
                <a:lnTo>
                  <a:pt x="1145220" y="1583913"/>
                </a:lnTo>
                <a:cubicBezTo>
                  <a:pt x="1046596" y="1625627"/>
                  <a:pt x="938165" y="1648694"/>
                  <a:pt x="824347" y="1648694"/>
                </a:cubicBezTo>
                <a:cubicBezTo>
                  <a:pt x="369073" y="1648694"/>
                  <a:pt x="0" y="1279621"/>
                  <a:pt x="0" y="824347"/>
                </a:cubicBezTo>
                <a:cubicBezTo>
                  <a:pt x="0" y="369073"/>
                  <a:pt x="369073" y="0"/>
                  <a:pt x="824347" y="0"/>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Oval 45">
            <a:extLst>
              <a:ext uri="{FF2B5EF4-FFF2-40B4-BE49-F238E27FC236}">
                <a16:creationId xmlns:a16="http://schemas.microsoft.com/office/drawing/2014/main" id="{6FD0FBFA-B43E-40C1-A6E4-B8823417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112432" y="4748447"/>
            <a:ext cx="569514" cy="569514"/>
          </a:xfrm>
          <a:prstGeom prst="ellipse">
            <a:avLst/>
          </a:prstGeom>
          <a:noFill/>
          <a:ln w="127000">
            <a:solidFill>
              <a:schemeClr val="accent5">
                <a:alpha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ine 4" descr="O imagine care conține simbol, proiectare, Font, siglă&#10;&#10;Descriere generată automat">
            <a:extLst>
              <a:ext uri="{FF2B5EF4-FFF2-40B4-BE49-F238E27FC236}">
                <a16:creationId xmlns:a16="http://schemas.microsoft.com/office/drawing/2014/main" id="{32CE50AF-7F91-1985-8998-CB7A6DF7D144}"/>
              </a:ext>
            </a:extLst>
          </p:cNvPr>
          <p:cNvPicPr>
            <a:picLocks noChangeAspect="1"/>
          </p:cNvPicPr>
          <p:nvPr/>
        </p:nvPicPr>
        <p:blipFill>
          <a:blip r:embed="rId3"/>
          <a:stretch>
            <a:fillRect/>
          </a:stretch>
        </p:blipFill>
        <p:spPr>
          <a:xfrm>
            <a:off x="4318294" y="2576542"/>
            <a:ext cx="1351474" cy="1351474"/>
          </a:xfrm>
          <a:custGeom>
            <a:avLst/>
            <a:gdLst/>
            <a:ahLst/>
            <a:cxnLst/>
            <a:rect l="l" t="t" r="r" b="b"/>
            <a:pathLst>
              <a:path w="1964763" h="1856167">
                <a:moveTo>
                  <a:pt x="34265" y="0"/>
                </a:moveTo>
                <a:lnTo>
                  <a:pt x="1930498" y="0"/>
                </a:lnTo>
                <a:cubicBezTo>
                  <a:pt x="1949422" y="0"/>
                  <a:pt x="1964763" y="15341"/>
                  <a:pt x="1964763" y="34265"/>
                </a:cubicBezTo>
                <a:lnTo>
                  <a:pt x="1964763" y="1821902"/>
                </a:lnTo>
                <a:cubicBezTo>
                  <a:pt x="1964763" y="1840826"/>
                  <a:pt x="1949422" y="1856167"/>
                  <a:pt x="1930498" y="1856167"/>
                </a:cubicBezTo>
                <a:lnTo>
                  <a:pt x="34265" y="1856167"/>
                </a:lnTo>
                <a:cubicBezTo>
                  <a:pt x="15341" y="1856167"/>
                  <a:pt x="0" y="1840826"/>
                  <a:pt x="0" y="1821902"/>
                </a:cubicBezTo>
                <a:lnTo>
                  <a:pt x="0" y="34265"/>
                </a:lnTo>
                <a:cubicBezTo>
                  <a:pt x="0" y="15341"/>
                  <a:pt x="15341" y="0"/>
                  <a:pt x="34265" y="0"/>
                </a:cubicBezTo>
                <a:close/>
              </a:path>
            </a:pathLst>
          </a:custGeom>
        </p:spPr>
      </p:pic>
      <p:sp>
        <p:nvSpPr>
          <p:cNvPr id="48" name="Freeform: Shape 47">
            <a:extLst>
              <a:ext uri="{FF2B5EF4-FFF2-40B4-BE49-F238E27FC236}">
                <a16:creationId xmlns:a16="http://schemas.microsoft.com/office/drawing/2014/main" id="{70A21480-D93D-46BE-9A94-B5A80469DF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519196"/>
            <a:ext cx="1340305" cy="1338805"/>
          </a:xfrm>
          <a:custGeom>
            <a:avLst/>
            <a:gdLst>
              <a:gd name="connsiteX0" fmla="*/ 61913 w 1340305"/>
              <a:gd name="connsiteY0" fmla="*/ 0 h 1338805"/>
              <a:gd name="connsiteX1" fmla="*/ 1340305 w 1340305"/>
              <a:gd name="connsiteY1" fmla="*/ 0 h 1338805"/>
              <a:gd name="connsiteX2" fmla="*/ 1340305 w 1340305"/>
              <a:gd name="connsiteY2" fmla="*/ 123825 h 1338805"/>
              <a:gd name="connsiteX3" fmla="*/ 123825 w 1340305"/>
              <a:gd name="connsiteY3" fmla="*/ 123825 h 1338805"/>
              <a:gd name="connsiteX4" fmla="*/ 123825 w 1340305"/>
              <a:gd name="connsiteY4" fmla="*/ 1338805 h 1338805"/>
              <a:gd name="connsiteX5" fmla="*/ 0 w 1340305"/>
              <a:gd name="connsiteY5" fmla="*/ 1338805 h 1338805"/>
              <a:gd name="connsiteX6" fmla="*/ 0 w 1340305"/>
              <a:gd name="connsiteY6" fmla="*/ 61913 h 1338805"/>
              <a:gd name="connsiteX7" fmla="*/ 61913 w 1340305"/>
              <a:gd name="connsiteY7" fmla="*/ 0 h 133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0305" h="1338805">
                <a:moveTo>
                  <a:pt x="61913" y="0"/>
                </a:moveTo>
                <a:lnTo>
                  <a:pt x="1340305" y="0"/>
                </a:lnTo>
                <a:lnTo>
                  <a:pt x="1340305" y="123825"/>
                </a:lnTo>
                <a:lnTo>
                  <a:pt x="123825" y="123825"/>
                </a:lnTo>
                <a:lnTo>
                  <a:pt x="123825" y="1338805"/>
                </a:lnTo>
                <a:lnTo>
                  <a:pt x="0" y="1338805"/>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33E49524-66B4-4DB0-AD09-DC8B9874E1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98354" y="6039059"/>
            <a:ext cx="1978348" cy="818941"/>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Freeform: Shape 51">
            <a:extLst>
              <a:ext uri="{FF2B5EF4-FFF2-40B4-BE49-F238E27FC236}">
                <a16:creationId xmlns:a16="http://schemas.microsoft.com/office/drawing/2014/main" id="{E5EBF8F5-ABE5-4029-A8FC-4E32622D70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136562" flipH="1">
            <a:off x="3441866" y="5166681"/>
            <a:ext cx="1835725" cy="2024785"/>
          </a:xfrm>
          <a:custGeom>
            <a:avLst/>
            <a:gdLst>
              <a:gd name="connsiteX0" fmla="*/ 1801138 w 1835725"/>
              <a:gd name="connsiteY0" fmla="*/ 1622662 h 2024785"/>
              <a:gd name="connsiteX1" fmla="*/ 1835717 w 1835725"/>
              <a:gd name="connsiteY1" fmla="*/ 1680254 h 2024785"/>
              <a:gd name="connsiteX2" fmla="*/ 1812568 w 1835725"/>
              <a:gd name="connsiteY2" fmla="*/ 1877193 h 2024785"/>
              <a:gd name="connsiteX3" fmla="*/ 1776210 w 1835725"/>
              <a:gd name="connsiteY3" fmla="*/ 2024785 h 2024785"/>
              <a:gd name="connsiteX4" fmla="*/ 1655772 w 1835725"/>
              <a:gd name="connsiteY4" fmla="*/ 1983449 h 2024785"/>
              <a:gd name="connsiteX5" fmla="*/ 1687591 w 1835725"/>
              <a:gd name="connsiteY5" fmla="*/ 1854495 h 2024785"/>
              <a:gd name="connsiteX6" fmla="*/ 1708939 w 1835725"/>
              <a:gd name="connsiteY6" fmla="*/ 1673301 h 2024785"/>
              <a:gd name="connsiteX7" fmla="*/ 1778129 w 1835725"/>
              <a:gd name="connsiteY7" fmla="*/ 1615979 h 2024785"/>
              <a:gd name="connsiteX8" fmla="*/ 1801138 w 1835725"/>
              <a:gd name="connsiteY8" fmla="*/ 1622662 h 2024785"/>
              <a:gd name="connsiteX9" fmla="*/ 1585229 w 1835725"/>
              <a:gd name="connsiteY9" fmla="*/ 764759 h 2024785"/>
              <a:gd name="connsiteX10" fmla="*/ 1623024 w 1835725"/>
              <a:gd name="connsiteY10" fmla="*/ 792810 h 2024785"/>
              <a:gd name="connsiteX11" fmla="*/ 1777614 w 1835725"/>
              <a:gd name="connsiteY11" fmla="*/ 1157141 h 2024785"/>
              <a:gd name="connsiteX12" fmla="*/ 1733799 w 1835725"/>
              <a:gd name="connsiteY12" fmla="*/ 1235532 h 2024785"/>
              <a:gd name="connsiteX13" fmla="*/ 1716464 w 1835725"/>
              <a:gd name="connsiteY13" fmla="*/ 1237722 h 2024785"/>
              <a:gd name="connsiteX14" fmla="*/ 1716464 w 1835725"/>
              <a:gd name="connsiteY14" fmla="*/ 1237913 h 2024785"/>
              <a:gd name="connsiteX15" fmla="*/ 1655409 w 1835725"/>
              <a:gd name="connsiteY15" fmla="*/ 1191717 h 2024785"/>
              <a:gd name="connsiteX16" fmla="*/ 1513200 w 1835725"/>
              <a:gd name="connsiteY16" fmla="*/ 856627 h 2024785"/>
              <a:gd name="connsiteX17" fmla="*/ 1538499 w 1835725"/>
              <a:gd name="connsiteY17" fmla="*/ 770415 h 2024785"/>
              <a:gd name="connsiteX18" fmla="*/ 1585229 w 1835725"/>
              <a:gd name="connsiteY18" fmla="*/ 764759 h 2024785"/>
              <a:gd name="connsiteX19" fmla="*/ 477919 w 1835725"/>
              <a:gd name="connsiteY19" fmla="*/ 21437 h 2024785"/>
              <a:gd name="connsiteX20" fmla="*/ 509236 w 1835725"/>
              <a:gd name="connsiteY20" fmla="*/ 84182 h 2024785"/>
              <a:gd name="connsiteX21" fmla="*/ 445829 w 1835725"/>
              <a:gd name="connsiteY21" fmla="*/ 139871 h 2024785"/>
              <a:gd name="connsiteX22" fmla="*/ 437447 w 1835725"/>
              <a:gd name="connsiteY22" fmla="*/ 139395 h 2024785"/>
              <a:gd name="connsiteX23" fmla="*/ 73211 w 1835725"/>
              <a:gd name="connsiteY23" fmla="*/ 137204 h 2024785"/>
              <a:gd name="connsiteX24" fmla="*/ 749 w 1835725"/>
              <a:gd name="connsiteY24" fmla="*/ 84082 h 2024785"/>
              <a:gd name="connsiteX25" fmla="*/ 53871 w 1835725"/>
              <a:gd name="connsiteY25" fmla="*/ 11621 h 2024785"/>
              <a:gd name="connsiteX26" fmla="*/ 58352 w 1835725"/>
              <a:gd name="connsiteY26" fmla="*/ 11093 h 2024785"/>
              <a:gd name="connsiteX27" fmla="*/ 454020 w 1835725"/>
              <a:gd name="connsiteY27" fmla="*/ 13474 h 2024785"/>
              <a:gd name="connsiteX28" fmla="*/ 477919 w 1835725"/>
              <a:gd name="connsiteY28" fmla="*/ 21437 h 2024785"/>
              <a:gd name="connsiteX29" fmla="*/ 957797 w 1835725"/>
              <a:gd name="connsiteY29" fmla="*/ 167970 h 2024785"/>
              <a:gd name="connsiteX30" fmla="*/ 1286982 w 1835725"/>
              <a:gd name="connsiteY30" fmla="*/ 387616 h 2024785"/>
              <a:gd name="connsiteX31" fmla="*/ 1293725 w 1835725"/>
              <a:gd name="connsiteY31" fmla="*/ 477075 h 2024785"/>
              <a:gd name="connsiteX32" fmla="*/ 1245453 w 1835725"/>
              <a:gd name="connsiteY32" fmla="*/ 499154 h 2024785"/>
              <a:gd name="connsiteX33" fmla="*/ 1245167 w 1835725"/>
              <a:gd name="connsiteY33" fmla="*/ 499154 h 2024785"/>
              <a:gd name="connsiteX34" fmla="*/ 1203638 w 1835725"/>
              <a:gd name="connsiteY34" fmla="*/ 484104 h 2024785"/>
              <a:gd name="connsiteX35" fmla="*/ 900647 w 1835725"/>
              <a:gd name="connsiteY35" fmla="*/ 281508 h 2024785"/>
              <a:gd name="connsiteX36" fmla="*/ 872454 w 1835725"/>
              <a:gd name="connsiteY36" fmla="*/ 196164 h 2024785"/>
              <a:gd name="connsiteX37" fmla="*/ 957797 w 1835725"/>
              <a:gd name="connsiteY37" fmla="*/ 167970 h 202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35725" h="2024785">
                <a:moveTo>
                  <a:pt x="1801138" y="1622662"/>
                </a:moveTo>
                <a:cubicBezTo>
                  <a:pt x="1822105" y="1633400"/>
                  <a:pt x="1836117" y="1655372"/>
                  <a:pt x="1835717" y="1680254"/>
                </a:cubicBezTo>
                <a:cubicBezTo>
                  <a:pt x="1832093" y="1746382"/>
                  <a:pt x="1824354" y="1812154"/>
                  <a:pt x="1812568" y="1877193"/>
                </a:cubicBezTo>
                <a:lnTo>
                  <a:pt x="1776210" y="2024785"/>
                </a:lnTo>
                <a:lnTo>
                  <a:pt x="1655772" y="1983449"/>
                </a:lnTo>
                <a:lnTo>
                  <a:pt x="1687591" y="1854495"/>
                </a:lnTo>
                <a:cubicBezTo>
                  <a:pt x="1698455" y="1794657"/>
                  <a:pt x="1705590" y="1734142"/>
                  <a:pt x="1708939" y="1673301"/>
                </a:cubicBez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rtlCol="0" anchor="ctr"/>
          <a:lstStyle/>
          <a:p>
            <a:endParaRPr lang="en-US"/>
          </a:p>
        </p:txBody>
      </p:sp>
      <p:pic>
        <p:nvPicPr>
          <p:cNvPr id="6" name="Imagine 5" descr="O imagine care conține Grafică, Font, siglă, design grafic&#10;&#10;Descriere generată automat">
            <a:extLst>
              <a:ext uri="{FF2B5EF4-FFF2-40B4-BE49-F238E27FC236}">
                <a16:creationId xmlns:a16="http://schemas.microsoft.com/office/drawing/2014/main" id="{BD67A692-F399-AA81-16AE-6C96C57DC434}"/>
              </a:ext>
            </a:extLst>
          </p:cNvPr>
          <p:cNvPicPr>
            <a:picLocks noChangeAspect="1"/>
          </p:cNvPicPr>
          <p:nvPr/>
        </p:nvPicPr>
        <p:blipFill>
          <a:blip r:embed="rId4"/>
          <a:stretch>
            <a:fillRect/>
          </a:stretch>
        </p:blipFill>
        <p:spPr>
          <a:xfrm>
            <a:off x="9988946" y="51404"/>
            <a:ext cx="1984375" cy="1006593"/>
          </a:xfrm>
          <a:prstGeom prst="rect">
            <a:avLst/>
          </a:prstGeom>
        </p:spPr>
      </p:pic>
    </p:spTree>
    <p:extLst>
      <p:ext uri="{BB962C8B-B14F-4D97-AF65-F5344CB8AC3E}">
        <p14:creationId xmlns:p14="http://schemas.microsoft.com/office/powerpoint/2010/main" val="2499791184"/>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43C823D3-D619-407C-89E0-C6F6B1E7A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9">
            <a:extLst>
              <a:ext uri="{FF2B5EF4-FFF2-40B4-BE49-F238E27FC236}">
                <a16:creationId xmlns:a16="http://schemas.microsoft.com/office/drawing/2014/main" id="{047F8E3E-2FFA-4A0F-B3C7-E57ADDCFB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26" name="Group 11">
            <a:extLst>
              <a:ext uri="{FF2B5EF4-FFF2-40B4-BE49-F238E27FC236}">
                <a16:creationId xmlns:a16="http://schemas.microsoft.com/office/drawing/2014/main" id="{33D939F1-7ABE-4D0E-946A-43F37F556A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3346102" cy="2510865"/>
            <a:chOff x="-305" y="-1"/>
            <a:chExt cx="3832880" cy="2876136"/>
          </a:xfrm>
        </p:grpSpPr>
        <p:sp>
          <p:nvSpPr>
            <p:cNvPr id="13" name="Freeform: Shape 12">
              <a:extLst>
                <a:ext uri="{FF2B5EF4-FFF2-40B4-BE49-F238E27FC236}">
                  <a16:creationId xmlns:a16="http://schemas.microsoft.com/office/drawing/2014/main" id="{63FE0426-0FE4-451E-A8BB-08DA6A6AC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A32F7E8-35B4-451F-AA07-AECF7CA1D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E1097796-C3C8-4772-9EBD-9F5CA368F5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C4BC137-BB50-4235-A83F-4B4EEE159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17">
            <a:extLst>
              <a:ext uri="{FF2B5EF4-FFF2-40B4-BE49-F238E27FC236}">
                <a16:creationId xmlns:a16="http://schemas.microsoft.com/office/drawing/2014/main" id="{9DB3963A-4187-4A72-9DA4-CA6BADE22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9072780" y="3734338"/>
            <a:ext cx="3878664" cy="2368659"/>
            <a:chOff x="6867015" y="-1"/>
            <a:chExt cx="5324985" cy="3251912"/>
          </a:xfrm>
          <a:solidFill>
            <a:schemeClr val="accent5">
              <a:alpha val="10000"/>
            </a:schemeClr>
          </a:solidFill>
        </p:grpSpPr>
        <p:sp>
          <p:nvSpPr>
            <p:cNvPr id="19" name="Freeform: Shape 18">
              <a:extLst>
                <a:ext uri="{FF2B5EF4-FFF2-40B4-BE49-F238E27FC236}">
                  <a16:creationId xmlns:a16="http://schemas.microsoft.com/office/drawing/2014/main" id="{2428E75E-001A-4568-B035-574F1303EF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4AC8CFC-1164-4525-82A0-25F75ADCF4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F35C856-5B70-4CA2-BB8F-A37197D8F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550FD8B0-DE97-47B1-84ED-67A3BD00F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WhatsApp Video 2024-01-24 at 19.40.08">
            <a:hlinkClick r:id="" action="ppaction://media"/>
            <a:extLst>
              <a:ext uri="{FF2B5EF4-FFF2-40B4-BE49-F238E27FC236}">
                <a16:creationId xmlns:a16="http://schemas.microsoft.com/office/drawing/2014/main" id="{691AC6CF-A7BC-513E-B00A-ABA015F6DEA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41425" y="695207"/>
            <a:ext cx="9690336" cy="5476993"/>
          </a:xfrm>
          <a:prstGeom prst="rect">
            <a:avLst/>
          </a:prstGeom>
        </p:spPr>
      </p:pic>
    </p:spTree>
    <p:extLst>
      <p:ext uri="{BB962C8B-B14F-4D97-AF65-F5344CB8AC3E}">
        <p14:creationId xmlns:p14="http://schemas.microsoft.com/office/powerpoint/2010/main" val="3656663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61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3"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u 1">
            <a:extLst>
              <a:ext uri="{FF2B5EF4-FFF2-40B4-BE49-F238E27FC236}">
                <a16:creationId xmlns:a16="http://schemas.microsoft.com/office/drawing/2014/main" id="{5C7DFFA0-55EE-9176-AC1B-F063CE35105C}"/>
              </a:ext>
            </a:extLst>
          </p:cNvPr>
          <p:cNvSpPr>
            <a:spLocks noGrp="1"/>
          </p:cNvSpPr>
          <p:nvPr>
            <p:ph type="title"/>
          </p:nvPr>
        </p:nvSpPr>
        <p:spPr>
          <a:xfrm>
            <a:off x="640080" y="1243013"/>
            <a:ext cx="3855720" cy="4371974"/>
          </a:xfrm>
        </p:spPr>
        <p:txBody>
          <a:bodyPr>
            <a:normAutofit/>
          </a:bodyPr>
          <a:lstStyle/>
          <a:p>
            <a:r>
              <a:rPr lang="ro-RO" b="1" u="sng" dirty="0">
                <a:solidFill>
                  <a:schemeClr val="tx2"/>
                </a:solidFill>
                <a:cs typeface="Calibri Light"/>
              </a:rPr>
              <a:t>Concluzie</a:t>
            </a:r>
            <a:endParaRPr lang="ro-RO" b="1" u="sng" dirty="0">
              <a:solidFill>
                <a:schemeClr val="tx2"/>
              </a:solidFill>
            </a:endParaRPr>
          </a:p>
        </p:txBody>
      </p:sp>
      <p:sp>
        <p:nvSpPr>
          <p:cNvPr id="4" name="Dreptunghi: colțuri rotunjite 3">
            <a:extLst>
              <a:ext uri="{FF2B5EF4-FFF2-40B4-BE49-F238E27FC236}">
                <a16:creationId xmlns:a16="http://schemas.microsoft.com/office/drawing/2014/main" id="{B2A29491-870A-A0C0-9185-9473F46DE0CB}"/>
              </a:ext>
            </a:extLst>
          </p:cNvPr>
          <p:cNvSpPr/>
          <p:nvPr/>
        </p:nvSpPr>
        <p:spPr>
          <a:xfrm>
            <a:off x="6640285" y="103481"/>
            <a:ext cx="4825999" cy="6509589"/>
          </a:xfrm>
          <a:prstGeom prst="round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RO"/>
              <a:t>Domeniul IT (Tehnologia Informației) a cunoscut o dezvoltare remarcabilă în ultimele decenii, devenind unul dintre pilonii esențiali ai societății moderne. Astfel, locurile de munca in acest domeniu sunt tot mai cerute in randul studentilor si absolventilor de catre facultati cu specializare in programare si web-design. Pentru persoanele proaspat iesite de pe portile facultatii, este greu in as gasii un job in domeniu neavand experienta. Mai mult decat atat, pentru companii, experienta, este un factor de departajare atunci cand trebuie sa isi aleaga angajatii ideali pentru posturi. Studentii pot gasi locuri de munca inca din facultate sau pot devenii studenti practicanti pentru anumite companii ce acepta acest lucru, astfel pot capata experienta in domeniu. In concluzie, proiectul nostru poate ajuta la dezvoltarea relatiei intre companiile din domeniul IT si studentii Univeritatii Transilvania din Brasov, in colaborare cu BEST Brasov. </a:t>
            </a:r>
          </a:p>
        </p:txBody>
      </p:sp>
      <p:pic>
        <p:nvPicPr>
          <p:cNvPr id="5" name="Imagine 4" descr="O imagine care conține Grafică, Font, siglă, design grafic&#10;&#10;Descriere generată automat">
            <a:extLst>
              <a:ext uri="{FF2B5EF4-FFF2-40B4-BE49-F238E27FC236}">
                <a16:creationId xmlns:a16="http://schemas.microsoft.com/office/drawing/2014/main" id="{939B251D-6B6A-54A6-5385-297993626965}"/>
              </a:ext>
            </a:extLst>
          </p:cNvPr>
          <p:cNvPicPr>
            <a:picLocks noChangeAspect="1"/>
          </p:cNvPicPr>
          <p:nvPr/>
        </p:nvPicPr>
        <p:blipFill>
          <a:blip r:embed="rId2"/>
          <a:stretch>
            <a:fillRect/>
          </a:stretch>
        </p:blipFill>
        <p:spPr>
          <a:xfrm>
            <a:off x="4417072" y="5667963"/>
            <a:ext cx="1852672" cy="940741"/>
          </a:xfrm>
          <a:prstGeom prst="rect">
            <a:avLst/>
          </a:prstGeom>
        </p:spPr>
      </p:pic>
      <p:pic>
        <p:nvPicPr>
          <p:cNvPr id="6" name="Imagine 5" descr="O imagine care conține text, Font, captură de ecran, Grafică&#10;&#10;Descriere generată automat">
            <a:extLst>
              <a:ext uri="{FF2B5EF4-FFF2-40B4-BE49-F238E27FC236}">
                <a16:creationId xmlns:a16="http://schemas.microsoft.com/office/drawing/2014/main" id="{D91C537B-217D-7A3F-AFFE-31E3930C664F}"/>
              </a:ext>
            </a:extLst>
          </p:cNvPr>
          <p:cNvPicPr>
            <a:picLocks noChangeAspect="1"/>
          </p:cNvPicPr>
          <p:nvPr/>
        </p:nvPicPr>
        <p:blipFill>
          <a:blip r:embed="rId3"/>
          <a:stretch>
            <a:fillRect/>
          </a:stretch>
        </p:blipFill>
        <p:spPr>
          <a:xfrm>
            <a:off x="4307476" y="106186"/>
            <a:ext cx="1864901" cy="1396295"/>
          </a:xfrm>
          <a:prstGeom prst="rect">
            <a:avLst/>
          </a:prstGeom>
        </p:spPr>
      </p:pic>
    </p:spTree>
    <p:extLst>
      <p:ext uri="{BB962C8B-B14F-4D97-AF65-F5344CB8AC3E}">
        <p14:creationId xmlns:p14="http://schemas.microsoft.com/office/powerpoint/2010/main" val="471077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D758A0E-EDF3-4C8A-9AAF-B84F8014E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FE9855-A391-40A9-A6FA-BAC94FB543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u 1">
            <a:extLst>
              <a:ext uri="{FF2B5EF4-FFF2-40B4-BE49-F238E27FC236}">
                <a16:creationId xmlns:a16="http://schemas.microsoft.com/office/drawing/2014/main" id="{3CCFCCA9-5780-2928-314C-F19565F3689C}"/>
              </a:ext>
            </a:extLst>
          </p:cNvPr>
          <p:cNvSpPr>
            <a:spLocks noGrp="1"/>
          </p:cNvSpPr>
          <p:nvPr>
            <p:ph type="title"/>
          </p:nvPr>
        </p:nvSpPr>
        <p:spPr>
          <a:xfrm>
            <a:off x="639398" y="237170"/>
            <a:ext cx="9833548" cy="1439129"/>
          </a:xfrm>
        </p:spPr>
        <p:txBody>
          <a:bodyPr>
            <a:normAutofit/>
          </a:bodyPr>
          <a:lstStyle/>
          <a:p>
            <a:r>
              <a:rPr lang="ro-RO" sz="3600" dirty="0">
                <a:solidFill>
                  <a:schemeClr val="tx2"/>
                </a:solidFill>
                <a:cs typeface="Calibri Light"/>
              </a:rPr>
              <a:t>Organizarea pe membrii</a:t>
            </a:r>
            <a:endParaRPr lang="ro-RO" sz="3600" dirty="0">
              <a:solidFill>
                <a:schemeClr val="tx2"/>
              </a:solidFill>
            </a:endParaRPr>
          </a:p>
        </p:txBody>
      </p:sp>
      <p:grpSp>
        <p:nvGrpSpPr>
          <p:cNvPr id="12" name="Group 11">
            <a:extLst>
              <a:ext uri="{FF2B5EF4-FFF2-40B4-BE49-F238E27FC236}">
                <a16:creationId xmlns:a16="http://schemas.microsoft.com/office/drawing/2014/main" id="{13621FAC-5123-4838-A7BE-271A4095B2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535970" y="4114799"/>
            <a:ext cx="3655725" cy="2743201"/>
            <a:chOff x="-305" y="-1"/>
            <a:chExt cx="3832880" cy="2876136"/>
          </a:xfrm>
        </p:grpSpPr>
        <p:sp>
          <p:nvSpPr>
            <p:cNvPr id="13" name="Freeform: Shape 12">
              <a:extLst>
                <a:ext uri="{FF2B5EF4-FFF2-40B4-BE49-F238E27FC236}">
                  <a16:creationId xmlns:a16="http://schemas.microsoft.com/office/drawing/2014/main" id="{9084F7DB-2C1C-470A-A963-600DAEF0A4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21B6B121-76D5-4D26-92B4-697EBDEE3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94B9A53-60A5-4916-BC15-DB03763D9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47CB5DB3-B68B-4EDB-8EB4-F70741361A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Dreptunghi: colțuri rotunjite 3">
            <a:extLst>
              <a:ext uri="{FF2B5EF4-FFF2-40B4-BE49-F238E27FC236}">
                <a16:creationId xmlns:a16="http://schemas.microsoft.com/office/drawing/2014/main" id="{D832631B-581F-2F71-3642-6F7AFA30A0DF}"/>
              </a:ext>
            </a:extLst>
          </p:cNvPr>
          <p:cNvSpPr/>
          <p:nvPr/>
        </p:nvSpPr>
        <p:spPr>
          <a:xfrm>
            <a:off x="639703" y="1608667"/>
            <a:ext cx="10997259" cy="1100666"/>
          </a:xfrm>
          <a:prstGeom prst="round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RO" dirty="0">
                <a:latin typeface="Calibri"/>
                <a:cs typeface="Calibri"/>
              </a:rPr>
              <a:t>Realizarea site-ului in sine prin HTML si CSS a fost facută de studenții: </a:t>
            </a:r>
            <a:r>
              <a:rPr lang="en-US" sz="1600" dirty="0" err="1">
                <a:latin typeface="Calibri"/>
                <a:cs typeface="Calibri"/>
              </a:rPr>
              <a:t>Feisan</a:t>
            </a:r>
            <a:r>
              <a:rPr lang="en-US" sz="1600" dirty="0">
                <a:latin typeface="Calibri"/>
                <a:cs typeface="Calibri"/>
              </a:rPr>
              <a:t> Paul-Gabriel </a:t>
            </a:r>
            <a:r>
              <a:rPr lang="ro-RO" sz="1600" dirty="0">
                <a:latin typeface="Calibri"/>
                <a:cs typeface="Calibri"/>
              </a:rPr>
              <a:t>ș</a:t>
            </a:r>
            <a:r>
              <a:rPr lang="en-US" sz="1600" dirty="0" err="1">
                <a:latin typeface="Calibri"/>
                <a:cs typeface="Calibri"/>
              </a:rPr>
              <a:t>i</a:t>
            </a:r>
            <a:r>
              <a:rPr lang="en-US" sz="1600" dirty="0">
                <a:latin typeface="Calibri"/>
                <a:cs typeface="Calibri"/>
              </a:rPr>
              <a:t> Gheorghe Cosmin-Constantin</a:t>
            </a:r>
          </a:p>
          <a:p>
            <a:pPr algn="ctr"/>
            <a:endParaRPr lang="en-US" sz="1600" dirty="0">
              <a:cs typeface="Calibri"/>
            </a:endParaRPr>
          </a:p>
        </p:txBody>
      </p:sp>
      <p:sp>
        <p:nvSpPr>
          <p:cNvPr id="5" name="Dreptunghi: colțuri rotunjite 4">
            <a:extLst>
              <a:ext uri="{FF2B5EF4-FFF2-40B4-BE49-F238E27FC236}">
                <a16:creationId xmlns:a16="http://schemas.microsoft.com/office/drawing/2014/main" id="{DFA6DC08-E3F0-2850-70C5-728A5D9F5363}"/>
              </a:ext>
            </a:extLst>
          </p:cNvPr>
          <p:cNvSpPr/>
          <p:nvPr/>
        </p:nvSpPr>
        <p:spPr>
          <a:xfrm>
            <a:off x="639550" y="3014133"/>
            <a:ext cx="10912593" cy="1100666"/>
          </a:xfrm>
          <a:prstGeom prst="round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RO" dirty="0">
                <a:cs typeface="Calibri"/>
              </a:rPr>
              <a:t>Realizarea documentației și </a:t>
            </a:r>
            <a:r>
              <a:rPr lang="en-US" dirty="0">
                <a:cs typeface="Calibri"/>
              </a:rPr>
              <a:t>a </a:t>
            </a:r>
            <a:r>
              <a:rPr lang="ro-RO" dirty="0">
                <a:cs typeface="Calibri"/>
              </a:rPr>
              <a:t>prezentării proiectului:</a:t>
            </a:r>
            <a:r>
              <a:rPr lang="ro-RO" sz="1600" dirty="0">
                <a:cs typeface="Calibri"/>
              </a:rPr>
              <a:t> </a:t>
            </a:r>
            <a:r>
              <a:rPr lang="en-US" sz="1600" dirty="0" err="1">
                <a:cs typeface="Calibri"/>
              </a:rPr>
              <a:t>Ioni</a:t>
            </a:r>
            <a:r>
              <a:rPr lang="ro-RO" sz="1600" dirty="0">
                <a:cs typeface="Calibri"/>
              </a:rPr>
              <a:t>ță</a:t>
            </a:r>
            <a:r>
              <a:rPr lang="en-US" sz="1600" dirty="0">
                <a:cs typeface="Calibri"/>
              </a:rPr>
              <a:t> Adrian </a:t>
            </a:r>
            <a:r>
              <a:rPr lang="ro-RO" sz="1600" dirty="0">
                <a:cs typeface="Calibri"/>
              </a:rPr>
              <a:t>ș</a:t>
            </a:r>
            <a:r>
              <a:rPr lang="en-US" sz="1600" dirty="0" err="1">
                <a:cs typeface="Calibri"/>
              </a:rPr>
              <a:t>i</a:t>
            </a:r>
            <a:r>
              <a:rPr lang="en-US" sz="1600" dirty="0">
                <a:cs typeface="Calibri"/>
              </a:rPr>
              <a:t> T</a:t>
            </a:r>
            <a:r>
              <a:rPr lang="ro-RO" sz="1600" dirty="0">
                <a:cs typeface="Calibri"/>
              </a:rPr>
              <a:t>ă</a:t>
            </a:r>
            <a:r>
              <a:rPr lang="en-US" sz="1600" dirty="0">
                <a:cs typeface="Calibri"/>
              </a:rPr>
              <a:t>rt</a:t>
            </a:r>
            <a:r>
              <a:rPr lang="ro-RO" sz="1600" dirty="0">
                <a:cs typeface="Calibri"/>
              </a:rPr>
              <a:t>ă</a:t>
            </a:r>
            <a:r>
              <a:rPr lang="en-US" sz="1600" dirty="0">
                <a:cs typeface="Calibri"/>
              </a:rPr>
              <a:t>cu</a:t>
            </a:r>
            <a:r>
              <a:rPr lang="ro-RO" sz="1600" dirty="0">
                <a:cs typeface="Calibri"/>
              </a:rPr>
              <a:t>ță</a:t>
            </a:r>
            <a:r>
              <a:rPr lang="en-US" sz="1600" dirty="0">
                <a:cs typeface="Calibri"/>
              </a:rPr>
              <a:t> Robert-Mihai</a:t>
            </a:r>
            <a:endParaRPr lang="ro-RO" sz="1600" dirty="0"/>
          </a:p>
        </p:txBody>
      </p:sp>
      <p:pic>
        <p:nvPicPr>
          <p:cNvPr id="6" name="Picture 5">
            <a:extLst>
              <a:ext uri="{FF2B5EF4-FFF2-40B4-BE49-F238E27FC236}">
                <a16:creationId xmlns:a16="http://schemas.microsoft.com/office/drawing/2014/main" id="{EE088494-A941-3315-03A6-809E23E4D786}"/>
              </a:ext>
            </a:extLst>
          </p:cNvPr>
          <p:cNvPicPr preferRelativeResize="0">
            <a:picLocks/>
          </p:cNvPicPr>
          <p:nvPr/>
        </p:nvPicPr>
        <p:blipFill rotWithShape="1">
          <a:blip r:embed="rId2" cstate="print">
            <a:extLst>
              <a:ext uri="{BEBA8EAE-BF5A-486C-A8C5-ECC9F3942E4B}">
                <a14:imgProps xmlns:a14="http://schemas.microsoft.com/office/drawing/2010/main">
                  <a14:imgLayer r:embed="rId3">
                    <a14:imgEffect>
                      <a14:brightnessContrast contrast="3000"/>
                    </a14:imgEffect>
                  </a14:imgLayer>
                </a14:imgProps>
              </a:ext>
              <a:ext uri="{28A0092B-C50C-407E-A947-70E740481C1C}">
                <a14:useLocalDpi xmlns:a14="http://schemas.microsoft.com/office/drawing/2010/main" val="0"/>
              </a:ext>
            </a:extLst>
          </a:blip>
          <a:srcRect l="10289" t="4452" r="15345" b="25367"/>
          <a:stretch/>
        </p:blipFill>
        <p:spPr>
          <a:xfrm>
            <a:off x="925876" y="4419599"/>
            <a:ext cx="1724599" cy="1402966"/>
          </a:xfrm>
          <a:prstGeom prst="ellipse">
            <a:avLst/>
          </a:prstGeom>
        </p:spPr>
      </p:pic>
      <p:pic>
        <p:nvPicPr>
          <p:cNvPr id="18" name="Picture 17">
            <a:extLst>
              <a:ext uri="{FF2B5EF4-FFF2-40B4-BE49-F238E27FC236}">
                <a16:creationId xmlns:a16="http://schemas.microsoft.com/office/drawing/2014/main" id="{25AABD6C-17DA-7652-390E-8D7AD4924BAB}"/>
              </a:ext>
            </a:extLst>
          </p:cNvPr>
          <p:cNvPicPr>
            <a:picLocks noChangeAspect="1"/>
          </p:cNvPicPr>
          <p:nvPr/>
        </p:nvPicPr>
        <p:blipFill rotWithShape="1">
          <a:blip r:embed="rId4"/>
          <a:srcRect l="9187" t="-1" r="12695" b="61975"/>
          <a:stretch/>
        </p:blipFill>
        <p:spPr>
          <a:xfrm>
            <a:off x="3641558" y="4408528"/>
            <a:ext cx="1835082" cy="1410947"/>
          </a:xfrm>
          <a:prstGeom prst="ellipse">
            <a:avLst/>
          </a:prstGeom>
        </p:spPr>
      </p:pic>
      <p:pic>
        <p:nvPicPr>
          <p:cNvPr id="22" name="Picture 21">
            <a:extLst>
              <a:ext uri="{FF2B5EF4-FFF2-40B4-BE49-F238E27FC236}">
                <a16:creationId xmlns:a16="http://schemas.microsoft.com/office/drawing/2014/main" id="{41C6860F-4D5E-FBF2-AA69-82C31E3918CD}"/>
              </a:ext>
            </a:extLst>
          </p:cNvPr>
          <p:cNvPicPr>
            <a:picLocks noChangeAspect="1"/>
          </p:cNvPicPr>
          <p:nvPr/>
        </p:nvPicPr>
        <p:blipFill rotWithShape="1">
          <a:blip r:embed="rId5"/>
          <a:srcRect l="8397" b="2960"/>
          <a:stretch/>
        </p:blipFill>
        <p:spPr>
          <a:xfrm>
            <a:off x="9475839" y="4406364"/>
            <a:ext cx="1790285" cy="1372682"/>
          </a:xfrm>
          <a:prstGeom prst="ellipse">
            <a:avLst/>
          </a:prstGeom>
        </p:spPr>
      </p:pic>
      <p:sp>
        <p:nvSpPr>
          <p:cNvPr id="23" name="TextBox 22">
            <a:extLst>
              <a:ext uri="{FF2B5EF4-FFF2-40B4-BE49-F238E27FC236}">
                <a16:creationId xmlns:a16="http://schemas.microsoft.com/office/drawing/2014/main" id="{B46809EB-6B99-6164-64E0-E48670FE15C2}"/>
              </a:ext>
            </a:extLst>
          </p:cNvPr>
          <p:cNvSpPr txBox="1"/>
          <p:nvPr/>
        </p:nvSpPr>
        <p:spPr>
          <a:xfrm>
            <a:off x="1173423" y="5843199"/>
            <a:ext cx="1229504" cy="369332"/>
          </a:xfrm>
          <a:prstGeom prst="rect">
            <a:avLst/>
          </a:prstGeom>
          <a:noFill/>
        </p:spPr>
        <p:txBody>
          <a:bodyPr wrap="none" rtlCol="0">
            <a:spAutoFit/>
          </a:bodyPr>
          <a:lstStyle/>
          <a:p>
            <a:r>
              <a:rPr lang="en-US" dirty="0" err="1"/>
              <a:t>Feisan</a:t>
            </a:r>
            <a:r>
              <a:rPr lang="en-US" dirty="0"/>
              <a:t> Paul</a:t>
            </a:r>
          </a:p>
        </p:txBody>
      </p:sp>
      <p:sp>
        <p:nvSpPr>
          <p:cNvPr id="24" name="TextBox 23">
            <a:extLst>
              <a:ext uri="{FF2B5EF4-FFF2-40B4-BE49-F238E27FC236}">
                <a16:creationId xmlns:a16="http://schemas.microsoft.com/office/drawing/2014/main" id="{6E166393-AC63-9180-692A-BE27A5A03145}"/>
              </a:ext>
            </a:extLst>
          </p:cNvPr>
          <p:cNvSpPr txBox="1"/>
          <p:nvPr/>
        </p:nvSpPr>
        <p:spPr>
          <a:xfrm>
            <a:off x="3636604" y="5822565"/>
            <a:ext cx="1859868" cy="369332"/>
          </a:xfrm>
          <a:prstGeom prst="rect">
            <a:avLst/>
          </a:prstGeom>
          <a:noFill/>
        </p:spPr>
        <p:txBody>
          <a:bodyPr wrap="none" rtlCol="0">
            <a:spAutoFit/>
          </a:bodyPr>
          <a:lstStyle/>
          <a:p>
            <a:r>
              <a:rPr lang="en-US" sz="1800" dirty="0">
                <a:latin typeface="Calibri"/>
                <a:cs typeface="Calibri"/>
              </a:rPr>
              <a:t>Gheorghe Cosmin</a:t>
            </a:r>
            <a:endParaRPr lang="en-US" dirty="0"/>
          </a:p>
        </p:txBody>
      </p:sp>
      <p:sp>
        <p:nvSpPr>
          <p:cNvPr id="25" name="TextBox 24">
            <a:extLst>
              <a:ext uri="{FF2B5EF4-FFF2-40B4-BE49-F238E27FC236}">
                <a16:creationId xmlns:a16="http://schemas.microsoft.com/office/drawing/2014/main" id="{C1B45365-4BF3-226F-2FD1-C408C8494B7B}"/>
              </a:ext>
            </a:extLst>
          </p:cNvPr>
          <p:cNvSpPr txBox="1"/>
          <p:nvPr/>
        </p:nvSpPr>
        <p:spPr>
          <a:xfrm>
            <a:off x="9709903" y="5819475"/>
            <a:ext cx="1396921" cy="369332"/>
          </a:xfrm>
          <a:prstGeom prst="rect">
            <a:avLst/>
          </a:prstGeom>
          <a:noFill/>
        </p:spPr>
        <p:txBody>
          <a:bodyPr wrap="none" rtlCol="0">
            <a:spAutoFit/>
          </a:bodyPr>
          <a:lstStyle/>
          <a:p>
            <a:r>
              <a:rPr lang="en-US" sz="1800" dirty="0" err="1">
                <a:latin typeface="Calibri"/>
                <a:cs typeface="Calibri"/>
              </a:rPr>
              <a:t>Ioniță</a:t>
            </a:r>
            <a:r>
              <a:rPr lang="en-US" sz="1800" dirty="0">
                <a:latin typeface="Calibri"/>
                <a:cs typeface="Calibri"/>
              </a:rPr>
              <a:t> Adrian</a:t>
            </a:r>
            <a:endParaRPr lang="en-US" dirty="0"/>
          </a:p>
        </p:txBody>
      </p:sp>
      <p:sp>
        <p:nvSpPr>
          <p:cNvPr id="28" name="TextBox 27">
            <a:extLst>
              <a:ext uri="{FF2B5EF4-FFF2-40B4-BE49-F238E27FC236}">
                <a16:creationId xmlns:a16="http://schemas.microsoft.com/office/drawing/2014/main" id="{2AB8B4B7-1644-1A7C-A093-8FC4A89298D2}"/>
              </a:ext>
            </a:extLst>
          </p:cNvPr>
          <p:cNvSpPr txBox="1"/>
          <p:nvPr/>
        </p:nvSpPr>
        <p:spPr>
          <a:xfrm>
            <a:off x="6612133" y="5819475"/>
            <a:ext cx="1748043" cy="369332"/>
          </a:xfrm>
          <a:prstGeom prst="rect">
            <a:avLst/>
          </a:prstGeom>
          <a:noFill/>
        </p:spPr>
        <p:txBody>
          <a:bodyPr wrap="none" rtlCol="0">
            <a:spAutoFit/>
          </a:bodyPr>
          <a:lstStyle/>
          <a:p>
            <a:r>
              <a:rPr lang="en-US" sz="1800" dirty="0">
                <a:cs typeface="Calibri"/>
              </a:rPr>
              <a:t>T</a:t>
            </a:r>
            <a:r>
              <a:rPr lang="ro-RO" sz="1800" dirty="0">
                <a:cs typeface="Calibri"/>
              </a:rPr>
              <a:t>ă</a:t>
            </a:r>
            <a:r>
              <a:rPr lang="en-US" sz="1800" dirty="0">
                <a:cs typeface="Calibri"/>
              </a:rPr>
              <a:t>rt</a:t>
            </a:r>
            <a:r>
              <a:rPr lang="ro-RO" sz="1800" dirty="0">
                <a:cs typeface="Calibri"/>
              </a:rPr>
              <a:t>ă</a:t>
            </a:r>
            <a:r>
              <a:rPr lang="en-US" sz="1800" dirty="0">
                <a:cs typeface="Calibri"/>
              </a:rPr>
              <a:t>cu</a:t>
            </a:r>
            <a:r>
              <a:rPr lang="ro-RO" sz="1800" dirty="0">
                <a:cs typeface="Calibri"/>
              </a:rPr>
              <a:t>ță</a:t>
            </a:r>
            <a:r>
              <a:rPr lang="en-US" sz="1800" dirty="0">
                <a:cs typeface="Calibri"/>
              </a:rPr>
              <a:t> Robert</a:t>
            </a:r>
            <a:endParaRPr lang="en-US" dirty="0"/>
          </a:p>
        </p:txBody>
      </p:sp>
      <p:pic>
        <p:nvPicPr>
          <p:cNvPr id="30" name="Picture 29">
            <a:extLst>
              <a:ext uri="{FF2B5EF4-FFF2-40B4-BE49-F238E27FC236}">
                <a16:creationId xmlns:a16="http://schemas.microsoft.com/office/drawing/2014/main" id="{B639E223-113D-2B6B-E8F5-53D4540C1E94}"/>
              </a:ext>
            </a:extLst>
          </p:cNvPr>
          <p:cNvPicPr>
            <a:picLocks noChangeAspect="1"/>
          </p:cNvPicPr>
          <p:nvPr/>
        </p:nvPicPr>
        <p:blipFill rotWithShape="1">
          <a:blip r:embed="rId6"/>
          <a:srcRect t="4049" b="5641"/>
          <a:stretch/>
        </p:blipFill>
        <p:spPr>
          <a:xfrm>
            <a:off x="6593144" y="4406364"/>
            <a:ext cx="1786020" cy="1436835"/>
          </a:xfrm>
          <a:prstGeom prst="ellipse">
            <a:avLst/>
          </a:prstGeom>
        </p:spPr>
      </p:pic>
      <p:pic>
        <p:nvPicPr>
          <p:cNvPr id="31" name="Picture 30">
            <a:extLst>
              <a:ext uri="{FF2B5EF4-FFF2-40B4-BE49-F238E27FC236}">
                <a16:creationId xmlns:a16="http://schemas.microsoft.com/office/drawing/2014/main" id="{233914AC-E089-D35D-11B8-F7A3C801B569}"/>
              </a:ext>
            </a:extLst>
          </p:cNvPr>
          <p:cNvPicPr preferRelativeResize="0">
            <a:picLocks/>
          </p:cNvPicPr>
          <p:nvPr/>
        </p:nvPicPr>
        <p:blipFill rotWithShape="1">
          <a:blip r:embed="rId2" cstate="print">
            <a:extLst>
              <a:ext uri="{BEBA8EAE-BF5A-486C-A8C5-ECC9F3942E4B}">
                <a14:imgProps xmlns:a14="http://schemas.microsoft.com/office/drawing/2010/main">
                  <a14:imgLayer r:embed="rId3">
                    <a14:imgEffect>
                      <a14:brightnessContrast contrast="3000"/>
                    </a14:imgEffect>
                  </a14:imgLayer>
                </a14:imgProps>
              </a:ext>
              <a:ext uri="{28A0092B-C50C-407E-A947-70E740481C1C}">
                <a14:useLocalDpi xmlns:a14="http://schemas.microsoft.com/office/drawing/2010/main" val="0"/>
              </a:ext>
            </a:extLst>
          </a:blip>
          <a:srcRect l="10289" t="4452" r="15345" b="25367"/>
          <a:stretch/>
        </p:blipFill>
        <p:spPr>
          <a:xfrm>
            <a:off x="899344" y="4428371"/>
            <a:ext cx="1724599" cy="1402966"/>
          </a:xfrm>
          <a:prstGeom prst="ellipse">
            <a:avLst/>
          </a:prstGeom>
        </p:spPr>
      </p:pic>
      <p:pic>
        <p:nvPicPr>
          <p:cNvPr id="32" name="Picture 31">
            <a:extLst>
              <a:ext uri="{FF2B5EF4-FFF2-40B4-BE49-F238E27FC236}">
                <a16:creationId xmlns:a16="http://schemas.microsoft.com/office/drawing/2014/main" id="{0F9F65F1-A3AA-A744-6DD9-E9D5DECEA426}"/>
              </a:ext>
            </a:extLst>
          </p:cNvPr>
          <p:cNvPicPr>
            <a:picLocks noChangeAspect="1"/>
          </p:cNvPicPr>
          <p:nvPr/>
        </p:nvPicPr>
        <p:blipFill rotWithShape="1">
          <a:blip r:embed="rId4"/>
          <a:srcRect l="9187" t="-1" r="12695" b="61975"/>
          <a:stretch/>
        </p:blipFill>
        <p:spPr>
          <a:xfrm>
            <a:off x="3615026" y="4417300"/>
            <a:ext cx="1835082" cy="1410947"/>
          </a:xfrm>
          <a:prstGeom prst="ellipse">
            <a:avLst/>
          </a:prstGeom>
        </p:spPr>
      </p:pic>
    </p:spTree>
    <p:extLst>
      <p:ext uri="{BB962C8B-B14F-4D97-AF65-F5344CB8AC3E}">
        <p14:creationId xmlns:p14="http://schemas.microsoft.com/office/powerpoint/2010/main" val="2862685356"/>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9D96E3F-159B-4733-BE61-1AAB43A59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202B2A-E3B3-4965-8D55-B58E540593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EC505F6D-25F2-479B-AEEE-66F34B3FB1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298"/>
            <a:ext cx="2514948" cy="2174333"/>
            <a:chOff x="-305" y="-4155"/>
            <a:chExt cx="2514948" cy="2174333"/>
          </a:xfrm>
        </p:grpSpPr>
        <p:sp>
          <p:nvSpPr>
            <p:cNvPr id="13" name="Freeform: Shape 12">
              <a:extLst>
                <a:ext uri="{FF2B5EF4-FFF2-40B4-BE49-F238E27FC236}">
                  <a16:creationId xmlns:a16="http://schemas.microsoft.com/office/drawing/2014/main" id="{95C49ED7-EC50-4D2C-A945-D4907F081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29A8266C-3886-4618-B2EB-EA7FE32CE6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AB4610CF-D689-4B1B-A7FB-1CE14209E6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16" name="Freeform: Shape 15">
              <a:extLst>
                <a:ext uri="{FF2B5EF4-FFF2-40B4-BE49-F238E27FC236}">
                  <a16:creationId xmlns:a16="http://schemas.microsoft.com/office/drawing/2014/main" id="{8DA7C44F-B555-41AC-95A7-645015293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6C0A542E-DBAB-412E-9F06-247CFE5FB9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8304973" y="939510"/>
            <a:ext cx="4826538" cy="2947516"/>
            <a:chOff x="6867015" y="-1"/>
            <a:chExt cx="5324985" cy="3251912"/>
          </a:xfrm>
          <a:solidFill>
            <a:schemeClr val="accent5">
              <a:alpha val="5000"/>
            </a:schemeClr>
          </a:solidFill>
        </p:grpSpPr>
        <p:sp>
          <p:nvSpPr>
            <p:cNvPr id="19" name="Freeform: Shape 18">
              <a:extLst>
                <a:ext uri="{FF2B5EF4-FFF2-40B4-BE49-F238E27FC236}">
                  <a16:creationId xmlns:a16="http://schemas.microsoft.com/office/drawing/2014/main" id="{B41E2FAC-3A8F-4977-ACC1-92B455FD4F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5264E774-D8C6-4806-9911-955DD80397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450CBAC-6145-4598-BA48-1EB500923C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C1451637-F91B-479F-8251-660E22819F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Oval 3">
            <a:extLst>
              <a:ext uri="{FF2B5EF4-FFF2-40B4-BE49-F238E27FC236}">
                <a16:creationId xmlns:a16="http://schemas.microsoft.com/office/drawing/2014/main" id="{546AE9E7-C5AE-EAC8-8B6A-F63674031AC4}"/>
              </a:ext>
            </a:extLst>
          </p:cNvPr>
          <p:cNvSpPr/>
          <p:nvPr/>
        </p:nvSpPr>
        <p:spPr>
          <a:xfrm>
            <a:off x="2144888" y="301037"/>
            <a:ext cx="5098814" cy="1636888"/>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ro-RO" b="1" u="sng" dirty="0">
                <a:cs typeface="Calibri"/>
              </a:rPr>
              <a:t>Aplicații utilizate la realizarea proiectului</a:t>
            </a:r>
          </a:p>
        </p:txBody>
      </p:sp>
      <p:sp>
        <p:nvSpPr>
          <p:cNvPr id="5" name="Dreptunghi: colț unic decupat 4">
            <a:extLst>
              <a:ext uri="{FF2B5EF4-FFF2-40B4-BE49-F238E27FC236}">
                <a16:creationId xmlns:a16="http://schemas.microsoft.com/office/drawing/2014/main" id="{D2832971-0B17-2933-49A1-1D44EF7EB1AE}"/>
              </a:ext>
            </a:extLst>
          </p:cNvPr>
          <p:cNvSpPr/>
          <p:nvPr/>
        </p:nvSpPr>
        <p:spPr>
          <a:xfrm>
            <a:off x="404518" y="2615259"/>
            <a:ext cx="3480740" cy="2530592"/>
          </a:xfrm>
          <a:prstGeom prst="snip1Rect">
            <a:avLst/>
          </a:prstGeom>
        </p:spPr>
        <p:style>
          <a:lnRef idx="3">
            <a:schemeClr val="lt1"/>
          </a:lnRef>
          <a:fillRef idx="1">
            <a:schemeClr val="dk1"/>
          </a:fillRef>
          <a:effectRef idx="1">
            <a:schemeClr val="dk1"/>
          </a:effectRef>
          <a:fontRef idx="minor">
            <a:schemeClr val="lt1"/>
          </a:fontRef>
        </p:style>
        <p:txBody>
          <a:bodyPr rtlCol="0" anchor="ctr"/>
          <a:lstStyle/>
          <a:p>
            <a:r>
              <a:rPr lang="ro-RO" dirty="0">
                <a:cs typeface="Calibri"/>
              </a:rPr>
              <a:t>    -Visual Studio Code</a:t>
            </a:r>
            <a:endParaRPr lang="ro-RO" dirty="0"/>
          </a:p>
          <a:p>
            <a:r>
              <a:rPr lang="ro-RO" dirty="0">
                <a:cs typeface="Calibri"/>
              </a:rPr>
              <a:t>    -HTML</a:t>
            </a:r>
          </a:p>
          <a:p>
            <a:r>
              <a:rPr lang="ro-RO" dirty="0">
                <a:cs typeface="Calibri"/>
              </a:rPr>
              <a:t>    -CSS</a:t>
            </a:r>
          </a:p>
          <a:p>
            <a:r>
              <a:rPr lang="ro-RO" dirty="0">
                <a:cs typeface="Calibri"/>
              </a:rPr>
              <a:t>    -Google Forms</a:t>
            </a:r>
          </a:p>
          <a:p>
            <a:r>
              <a:rPr lang="ro-RO" dirty="0">
                <a:cs typeface="Calibri"/>
              </a:rPr>
              <a:t>    -Exel</a:t>
            </a:r>
          </a:p>
          <a:p>
            <a:pPr algn="ctr"/>
            <a:endParaRPr lang="ro-RO" dirty="0">
              <a:cs typeface="Calibri"/>
            </a:endParaRPr>
          </a:p>
        </p:txBody>
      </p:sp>
      <p:pic>
        <p:nvPicPr>
          <p:cNvPr id="7" name="Imagine 6" descr="O imagine care conține simbol, verde&#10;&#10;Descriere generată automat">
            <a:extLst>
              <a:ext uri="{FF2B5EF4-FFF2-40B4-BE49-F238E27FC236}">
                <a16:creationId xmlns:a16="http://schemas.microsoft.com/office/drawing/2014/main" id="{7BCFC162-9E44-C157-7BBB-0533E265B1F2}"/>
              </a:ext>
            </a:extLst>
          </p:cNvPr>
          <p:cNvPicPr>
            <a:picLocks noChangeAspect="1"/>
          </p:cNvPicPr>
          <p:nvPr/>
        </p:nvPicPr>
        <p:blipFill>
          <a:blip r:embed="rId2"/>
          <a:stretch>
            <a:fillRect/>
          </a:stretch>
        </p:blipFill>
        <p:spPr>
          <a:xfrm>
            <a:off x="5212748" y="2396163"/>
            <a:ext cx="1311746" cy="868187"/>
          </a:xfrm>
          <a:prstGeom prst="rect">
            <a:avLst/>
          </a:prstGeom>
        </p:spPr>
      </p:pic>
      <p:pic>
        <p:nvPicPr>
          <p:cNvPr id="9" name="Imagine 8" descr="O imagine care conține text, captură de ecran, Font, siglă&#10;&#10;Descriere generată automat">
            <a:extLst>
              <a:ext uri="{FF2B5EF4-FFF2-40B4-BE49-F238E27FC236}">
                <a16:creationId xmlns:a16="http://schemas.microsoft.com/office/drawing/2014/main" id="{12B97664-BFA6-E982-CD1E-463B25E208BD}"/>
              </a:ext>
            </a:extLst>
          </p:cNvPr>
          <p:cNvPicPr>
            <a:picLocks noChangeAspect="1"/>
          </p:cNvPicPr>
          <p:nvPr/>
        </p:nvPicPr>
        <p:blipFill>
          <a:blip r:embed="rId3"/>
          <a:stretch>
            <a:fillRect/>
          </a:stretch>
        </p:blipFill>
        <p:spPr>
          <a:xfrm>
            <a:off x="8945016" y="2903066"/>
            <a:ext cx="1042460" cy="1051867"/>
          </a:xfrm>
          <a:prstGeom prst="rect">
            <a:avLst/>
          </a:prstGeom>
        </p:spPr>
      </p:pic>
      <p:pic>
        <p:nvPicPr>
          <p:cNvPr id="11" name="Imagine 10" descr="O imagine care conține Grafică, captură de ecran, Albastru electric, simbol&#10;&#10;Descriere generată automat">
            <a:extLst>
              <a:ext uri="{FF2B5EF4-FFF2-40B4-BE49-F238E27FC236}">
                <a16:creationId xmlns:a16="http://schemas.microsoft.com/office/drawing/2014/main" id="{6C1EC238-4FFD-C56F-A701-34D2C4F141BD}"/>
              </a:ext>
            </a:extLst>
          </p:cNvPr>
          <p:cNvPicPr>
            <a:picLocks noChangeAspect="1"/>
          </p:cNvPicPr>
          <p:nvPr/>
        </p:nvPicPr>
        <p:blipFill>
          <a:blip r:embed="rId4"/>
          <a:stretch>
            <a:fillRect/>
          </a:stretch>
        </p:blipFill>
        <p:spPr>
          <a:xfrm>
            <a:off x="7543170" y="1294971"/>
            <a:ext cx="1264121" cy="878064"/>
          </a:xfrm>
          <a:prstGeom prst="rect">
            <a:avLst/>
          </a:prstGeom>
        </p:spPr>
      </p:pic>
      <p:pic>
        <p:nvPicPr>
          <p:cNvPr id="17" name="Imagine 16" descr="O imagine care conține siglă, Font, Grafică, simbol&#10;&#10;Descriere generată automat">
            <a:extLst>
              <a:ext uri="{FF2B5EF4-FFF2-40B4-BE49-F238E27FC236}">
                <a16:creationId xmlns:a16="http://schemas.microsoft.com/office/drawing/2014/main" id="{9546C903-561A-35FB-F86D-6BAA83AEC002}"/>
              </a:ext>
            </a:extLst>
          </p:cNvPr>
          <p:cNvPicPr>
            <a:picLocks noChangeAspect="1"/>
          </p:cNvPicPr>
          <p:nvPr/>
        </p:nvPicPr>
        <p:blipFill>
          <a:blip r:embed="rId5"/>
          <a:stretch>
            <a:fillRect/>
          </a:stretch>
        </p:blipFill>
        <p:spPr>
          <a:xfrm>
            <a:off x="8839129" y="4827043"/>
            <a:ext cx="1653352" cy="922867"/>
          </a:xfrm>
          <a:prstGeom prst="rect">
            <a:avLst/>
          </a:prstGeom>
        </p:spPr>
      </p:pic>
      <p:pic>
        <p:nvPicPr>
          <p:cNvPr id="23" name="Imagine 22" descr="O imagine care conține siglă, simbol, Grafică, Font&#10;&#10;Descriere generată automat">
            <a:extLst>
              <a:ext uri="{FF2B5EF4-FFF2-40B4-BE49-F238E27FC236}">
                <a16:creationId xmlns:a16="http://schemas.microsoft.com/office/drawing/2014/main" id="{3BBA59B1-1B57-4605-320D-B2AF1513C695}"/>
              </a:ext>
            </a:extLst>
          </p:cNvPr>
          <p:cNvPicPr>
            <a:picLocks noChangeAspect="1"/>
          </p:cNvPicPr>
          <p:nvPr/>
        </p:nvPicPr>
        <p:blipFill>
          <a:blip r:embed="rId6"/>
          <a:stretch>
            <a:fillRect/>
          </a:stretch>
        </p:blipFill>
        <p:spPr>
          <a:xfrm>
            <a:off x="5832133" y="4192419"/>
            <a:ext cx="1249421" cy="1268236"/>
          </a:xfrm>
          <a:prstGeom prst="rect">
            <a:avLst/>
          </a:prstGeom>
        </p:spPr>
      </p:pic>
    </p:spTree>
    <p:extLst>
      <p:ext uri="{BB962C8B-B14F-4D97-AF65-F5344CB8AC3E}">
        <p14:creationId xmlns:p14="http://schemas.microsoft.com/office/powerpoint/2010/main" val="1785389256"/>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EADCAF8-8823-4E89-8612-21029831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8CA07B2-0819-4B62-9425-7A52BBDD7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DA02BEE4-A5D4-40AF-882D-49D34B086F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p:grpSpPr>
        <p:sp>
          <p:nvSpPr>
            <p:cNvPr id="13" name="Freeform: Shape 12">
              <a:extLst>
                <a:ext uri="{FF2B5EF4-FFF2-40B4-BE49-F238E27FC236}">
                  <a16:creationId xmlns:a16="http://schemas.microsoft.com/office/drawing/2014/main" id="{0F5843EB-154F-4459-8954-BB1DF64BB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75905135-55D9-431B-8D5A-4C5C92B1F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9B732812-A0BB-4324-B390-DFEF26C109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01FEC055-6F76-4E20-BC93-76C2F58EAF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D74CD21D-122E-4F3D-82AF-F4A37C278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5A7FF51F-3820-41BE-8690-7E758ECFA7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gradFill>
              <a:gsLst>
                <a:gs pos="813">
                  <a:schemeClr val="bg1">
                    <a:alpha val="41000"/>
                  </a:schemeClr>
                </a:gs>
                <a:gs pos="20000">
                  <a:schemeClr val="accent5">
                    <a:lumMod val="85000"/>
                    <a:alpha val="56000"/>
                  </a:schemeClr>
                </a:gs>
                <a:gs pos="44000">
                  <a:schemeClr val="accent6">
                    <a:lumMod val="40000"/>
                    <a:lumOff val="60000"/>
                    <a:alpha val="57000"/>
                  </a:schemeClr>
                </a:gs>
                <a:gs pos="100000">
                  <a:schemeClr val="bg1">
                    <a:alpha val="59000"/>
                  </a:schemeClr>
                </a:gs>
                <a:gs pos="74000">
                  <a:schemeClr val="accent1">
                    <a:lumMod val="91000"/>
                    <a:lumOff val="9000"/>
                    <a:alpha val="34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85EAD889-EA4D-485F-BA9C-F6473A432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lt1"/>
                </a:solidFill>
              </a:endParaRPr>
            </a:p>
          </p:txBody>
        </p:sp>
      </p:grpSp>
      <p:sp>
        <p:nvSpPr>
          <p:cNvPr id="2" name="Titlu 1">
            <a:extLst>
              <a:ext uri="{FF2B5EF4-FFF2-40B4-BE49-F238E27FC236}">
                <a16:creationId xmlns:a16="http://schemas.microsoft.com/office/drawing/2014/main" id="{85197593-6A23-DC9D-CE0B-1EEB22F6272B}"/>
              </a:ext>
            </a:extLst>
          </p:cNvPr>
          <p:cNvSpPr>
            <a:spLocks noGrp="1"/>
          </p:cNvSpPr>
          <p:nvPr>
            <p:ph type="title"/>
          </p:nvPr>
        </p:nvSpPr>
        <p:spPr>
          <a:xfrm>
            <a:off x="3045368" y="2079949"/>
            <a:ext cx="6105194" cy="2031055"/>
          </a:xfrm>
        </p:spPr>
        <p:txBody>
          <a:bodyPr vert="horz" lIns="91440" tIns="45720" rIns="91440" bIns="45720" rtlCol="0" anchor="b">
            <a:normAutofit/>
          </a:bodyPr>
          <a:lstStyle/>
          <a:p>
            <a:pPr algn="ctr"/>
            <a:r>
              <a:rPr lang="en-US" sz="5200" dirty="0">
                <a:solidFill>
                  <a:schemeClr val="tx2"/>
                </a:solidFill>
                <a:cs typeface="Calibri Light"/>
              </a:rPr>
              <a:t>Mul</a:t>
            </a:r>
            <a:r>
              <a:rPr lang="ro-RO" sz="5200" dirty="0">
                <a:solidFill>
                  <a:schemeClr val="tx2"/>
                </a:solidFill>
                <a:cs typeface="Calibri Light"/>
              </a:rPr>
              <a:t>ț</a:t>
            </a:r>
            <a:r>
              <a:rPr lang="en-US" sz="5200" dirty="0" err="1">
                <a:solidFill>
                  <a:schemeClr val="tx2"/>
                </a:solidFill>
                <a:cs typeface="Calibri Light"/>
              </a:rPr>
              <a:t>umim</a:t>
            </a:r>
            <a:r>
              <a:rPr lang="en-US" sz="5200" dirty="0">
                <a:solidFill>
                  <a:schemeClr val="tx2"/>
                </a:solidFill>
                <a:cs typeface="Calibri Light"/>
              </a:rPr>
              <a:t> </a:t>
            </a:r>
            <a:r>
              <a:rPr lang="en-US" sz="5200" dirty="0" err="1">
                <a:solidFill>
                  <a:schemeClr val="tx2"/>
                </a:solidFill>
                <a:cs typeface="Calibri Light"/>
              </a:rPr>
              <a:t>pentru</a:t>
            </a:r>
            <a:r>
              <a:rPr lang="en-US" sz="5200" dirty="0">
                <a:solidFill>
                  <a:schemeClr val="tx2"/>
                </a:solidFill>
                <a:cs typeface="Calibri Light"/>
              </a:rPr>
              <a:t> </a:t>
            </a:r>
            <a:r>
              <a:rPr lang="en-US" sz="5200" dirty="0" err="1">
                <a:solidFill>
                  <a:schemeClr val="tx2"/>
                </a:solidFill>
                <a:cs typeface="Calibri Light"/>
              </a:rPr>
              <a:t>vizionare</a:t>
            </a:r>
            <a:endParaRPr lang="en-US" sz="5200" kern="1200" dirty="0">
              <a:solidFill>
                <a:schemeClr val="tx2"/>
              </a:solidFill>
              <a:latin typeface="+mj-lt"/>
              <a:ea typeface="+mj-ea"/>
              <a:cs typeface="+mj-cs"/>
            </a:endParaRPr>
          </a:p>
        </p:txBody>
      </p:sp>
    </p:spTree>
    <p:extLst>
      <p:ext uri="{BB962C8B-B14F-4D97-AF65-F5344CB8AC3E}">
        <p14:creationId xmlns:p14="http://schemas.microsoft.com/office/powerpoint/2010/main" val="169685454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9">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38"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3"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u 1">
            <a:extLst>
              <a:ext uri="{FF2B5EF4-FFF2-40B4-BE49-F238E27FC236}">
                <a16:creationId xmlns:a16="http://schemas.microsoft.com/office/drawing/2014/main" id="{B09978B3-D6BD-4C78-D13F-24DA32B79F6D}"/>
              </a:ext>
            </a:extLst>
          </p:cNvPr>
          <p:cNvSpPr>
            <a:spLocks noGrp="1"/>
          </p:cNvSpPr>
          <p:nvPr>
            <p:ph type="title"/>
          </p:nvPr>
        </p:nvSpPr>
        <p:spPr>
          <a:xfrm>
            <a:off x="640080" y="1243013"/>
            <a:ext cx="3855720" cy="4371974"/>
          </a:xfrm>
        </p:spPr>
        <p:txBody>
          <a:bodyPr>
            <a:normAutofit/>
          </a:bodyPr>
          <a:lstStyle/>
          <a:p>
            <a:r>
              <a:rPr lang="ro-RO" sz="4800" b="1" u="sng">
                <a:solidFill>
                  <a:schemeClr val="tx2"/>
                </a:solidFill>
                <a:cs typeface="Calibri Light"/>
              </a:rPr>
              <a:t>Cuprins:</a:t>
            </a:r>
            <a:endParaRPr lang="ro-RO" sz="4800" b="1">
              <a:solidFill>
                <a:schemeClr val="tx2"/>
              </a:solidFill>
              <a:cs typeface="Calibri Light" panose="020F0302020204030204"/>
            </a:endParaRPr>
          </a:p>
        </p:txBody>
      </p:sp>
      <p:sp>
        <p:nvSpPr>
          <p:cNvPr id="40" name="Substituent conținut 2">
            <a:extLst>
              <a:ext uri="{FF2B5EF4-FFF2-40B4-BE49-F238E27FC236}">
                <a16:creationId xmlns:a16="http://schemas.microsoft.com/office/drawing/2014/main" id="{4883AF6E-835B-5785-C48C-123EB17FB9E4}"/>
              </a:ext>
            </a:extLst>
          </p:cNvPr>
          <p:cNvSpPr>
            <a:spLocks noGrp="1"/>
          </p:cNvSpPr>
          <p:nvPr>
            <p:ph idx="1"/>
          </p:nvPr>
        </p:nvSpPr>
        <p:spPr>
          <a:xfrm>
            <a:off x="6172200" y="804672"/>
            <a:ext cx="5221224" cy="5230368"/>
          </a:xfrm>
        </p:spPr>
        <p:txBody>
          <a:bodyPr anchor="ctr">
            <a:normAutofit/>
          </a:bodyPr>
          <a:lstStyle/>
          <a:p>
            <a:pPr>
              <a:buFont typeface="Courier New" panose="020B0604020202020204" pitchFamily="34" charset="0"/>
              <a:buChar char="o"/>
            </a:pPr>
            <a:r>
              <a:rPr lang="ro-RO" sz="1800" dirty="0">
                <a:solidFill>
                  <a:schemeClr val="tx2"/>
                </a:solidFill>
                <a:cs typeface="Calibri"/>
              </a:rPr>
              <a:t>Ce este BEST </a:t>
            </a:r>
            <a:r>
              <a:rPr lang="ro-RO" sz="1800" dirty="0" err="1">
                <a:solidFill>
                  <a:schemeClr val="tx2"/>
                </a:solidFill>
                <a:cs typeface="Calibri"/>
              </a:rPr>
              <a:t>Brasov</a:t>
            </a:r>
            <a:r>
              <a:rPr lang="ro-RO" sz="1800" dirty="0">
                <a:solidFill>
                  <a:schemeClr val="tx2"/>
                </a:solidFill>
                <a:cs typeface="Calibri"/>
              </a:rPr>
              <a:t>?</a:t>
            </a:r>
            <a:endParaRPr lang="ro-RO" dirty="0">
              <a:solidFill>
                <a:schemeClr val="tx2"/>
              </a:solidFill>
            </a:endParaRPr>
          </a:p>
          <a:p>
            <a:pPr>
              <a:buFont typeface="Courier New" panose="020B0604020202020204" pitchFamily="34" charset="0"/>
              <a:buChar char="o"/>
            </a:pPr>
            <a:r>
              <a:rPr lang="ro-RO" sz="1800" dirty="0">
                <a:solidFill>
                  <a:schemeClr val="tx2"/>
                </a:solidFill>
                <a:cs typeface="Calibri"/>
              </a:rPr>
              <a:t>Introducere:</a:t>
            </a:r>
          </a:p>
          <a:p>
            <a:pPr marL="0" indent="0">
              <a:buNone/>
            </a:pPr>
            <a:r>
              <a:rPr lang="ro-RO" sz="1800" dirty="0">
                <a:solidFill>
                  <a:schemeClr val="tx2"/>
                </a:solidFill>
                <a:cs typeface="Calibri"/>
              </a:rPr>
              <a:t>       -Tema proiectului</a:t>
            </a:r>
          </a:p>
          <a:p>
            <a:pPr marL="0" indent="0">
              <a:buNone/>
            </a:pPr>
            <a:r>
              <a:rPr lang="ro-RO" sz="1800" dirty="0">
                <a:solidFill>
                  <a:schemeClr val="tx2"/>
                </a:solidFill>
                <a:cs typeface="Calibri"/>
              </a:rPr>
              <a:t>       -Scopul proiectului</a:t>
            </a:r>
          </a:p>
          <a:p>
            <a:pPr marL="285750" indent="-285750">
              <a:buFont typeface="Courier New" panose="020B0604020202020204" pitchFamily="34" charset="0"/>
              <a:buChar char="o"/>
            </a:pPr>
            <a:r>
              <a:rPr lang="ro-RO" sz="1800" dirty="0">
                <a:solidFill>
                  <a:schemeClr val="tx2"/>
                </a:solidFill>
                <a:cs typeface="Calibri"/>
              </a:rPr>
              <a:t>Realizare paginii WEB</a:t>
            </a:r>
          </a:p>
          <a:p>
            <a:pPr marL="285750" indent="-285750">
              <a:buFont typeface="Courier New" panose="020B0604020202020204" pitchFamily="34" charset="0"/>
              <a:buChar char="o"/>
            </a:pPr>
            <a:r>
              <a:rPr lang="ro-RO" sz="1800" dirty="0">
                <a:solidFill>
                  <a:schemeClr val="tx2"/>
                </a:solidFill>
                <a:cs typeface="Calibri"/>
              </a:rPr>
              <a:t>Cum am folosit aplicațiile Excel și Google Forms</a:t>
            </a:r>
          </a:p>
          <a:p>
            <a:pPr marL="285750" indent="-285750">
              <a:buFont typeface="Courier New" panose="020B0604020202020204" pitchFamily="34" charset="0"/>
              <a:buChar char="o"/>
            </a:pPr>
            <a:r>
              <a:rPr lang="ro-RO" sz="1800" dirty="0">
                <a:solidFill>
                  <a:schemeClr val="tx2"/>
                </a:solidFill>
                <a:cs typeface="Calibri"/>
              </a:rPr>
              <a:t>Varianta finală a aplicației</a:t>
            </a:r>
          </a:p>
          <a:p>
            <a:pPr marL="285750" indent="-285750">
              <a:buFont typeface="Courier New" panose="020B0604020202020204" pitchFamily="34" charset="0"/>
              <a:buChar char="o"/>
            </a:pPr>
            <a:r>
              <a:rPr lang="ro-RO" sz="1800" dirty="0">
                <a:solidFill>
                  <a:schemeClr val="tx2"/>
                </a:solidFill>
                <a:cs typeface="Calibri"/>
              </a:rPr>
              <a:t>Video</a:t>
            </a:r>
          </a:p>
          <a:p>
            <a:pPr marL="285750" indent="-285750">
              <a:buFont typeface="Courier New" panose="020B0604020202020204" pitchFamily="34" charset="0"/>
              <a:buChar char="o"/>
            </a:pPr>
            <a:r>
              <a:rPr lang="ro-RO" sz="1800" dirty="0">
                <a:solidFill>
                  <a:schemeClr val="tx2"/>
                </a:solidFill>
                <a:cs typeface="Calibri"/>
              </a:rPr>
              <a:t>Concluzie</a:t>
            </a:r>
          </a:p>
          <a:p>
            <a:pPr marL="285750" indent="-285750">
              <a:buFont typeface="Courier New" panose="020B0604020202020204" pitchFamily="34" charset="0"/>
              <a:buChar char="o"/>
            </a:pPr>
            <a:r>
              <a:rPr lang="ro-RO" sz="1800" dirty="0">
                <a:solidFill>
                  <a:schemeClr val="tx2"/>
                </a:solidFill>
                <a:cs typeface="Calibri"/>
              </a:rPr>
              <a:t>Organizarea pe membrii</a:t>
            </a:r>
          </a:p>
          <a:p>
            <a:pPr marL="285750" indent="-285750">
              <a:buFont typeface="Courier New" panose="020B0604020202020204" pitchFamily="34" charset="0"/>
              <a:buChar char="o"/>
            </a:pPr>
            <a:r>
              <a:rPr lang="ro-RO" sz="1800" dirty="0">
                <a:solidFill>
                  <a:schemeClr val="tx2"/>
                </a:solidFill>
                <a:cs typeface="Calibri"/>
              </a:rPr>
              <a:t>Aplicații folosite pentru realizarea proiectului</a:t>
            </a:r>
          </a:p>
          <a:p>
            <a:pPr marL="285750" indent="-285750">
              <a:buFont typeface="Courier New" panose="020B0604020202020204" pitchFamily="34" charset="0"/>
              <a:buChar char="o"/>
            </a:pPr>
            <a:endParaRPr lang="ro-RO" sz="1800" dirty="0">
              <a:solidFill>
                <a:schemeClr val="tx2"/>
              </a:solidFill>
              <a:cs typeface="Calibri"/>
            </a:endParaRPr>
          </a:p>
        </p:txBody>
      </p:sp>
    </p:spTree>
    <p:extLst>
      <p:ext uri="{BB962C8B-B14F-4D97-AF65-F5344CB8AC3E}">
        <p14:creationId xmlns:p14="http://schemas.microsoft.com/office/powerpoint/2010/main" val="45113236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3C823D3-D619-407C-89E0-C6F6B1E7A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47F8E3E-2FFA-4A0F-B3C7-E57ADDCFB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u 1">
            <a:extLst>
              <a:ext uri="{FF2B5EF4-FFF2-40B4-BE49-F238E27FC236}">
                <a16:creationId xmlns:a16="http://schemas.microsoft.com/office/drawing/2014/main" id="{21ED4A29-FFC4-0A34-8050-258F798F7429}"/>
              </a:ext>
            </a:extLst>
          </p:cNvPr>
          <p:cNvSpPr>
            <a:spLocks noGrp="1"/>
          </p:cNvSpPr>
          <p:nvPr>
            <p:ph type="title"/>
          </p:nvPr>
        </p:nvSpPr>
        <p:spPr>
          <a:xfrm rot="20880000">
            <a:off x="-254060" y="-391936"/>
            <a:ext cx="9833548" cy="1325563"/>
          </a:xfrm>
        </p:spPr>
        <p:txBody>
          <a:bodyPr anchor="b">
            <a:normAutofit/>
          </a:bodyPr>
          <a:lstStyle/>
          <a:p>
            <a:pPr algn="ctr"/>
            <a:r>
              <a:rPr lang="ro-RO" sz="3600" b="1" u="sng">
                <a:solidFill>
                  <a:schemeClr val="tx2"/>
                </a:solidFill>
                <a:cs typeface="Calibri Light"/>
              </a:rPr>
              <a:t>BEST </a:t>
            </a:r>
            <a:r>
              <a:rPr lang="ro-RO" sz="3600" b="1" u="sng" err="1">
                <a:solidFill>
                  <a:schemeClr val="tx2"/>
                </a:solidFill>
                <a:cs typeface="Calibri Light"/>
              </a:rPr>
              <a:t>Brasov</a:t>
            </a:r>
            <a:endParaRPr lang="ro-RO" sz="3600" b="1" u="sng">
              <a:solidFill>
                <a:schemeClr val="tx2"/>
              </a:solidFill>
              <a:cs typeface="Calibri Light"/>
            </a:endParaRPr>
          </a:p>
        </p:txBody>
      </p:sp>
      <p:grpSp>
        <p:nvGrpSpPr>
          <p:cNvPr id="12" name="Group 11">
            <a:extLst>
              <a:ext uri="{FF2B5EF4-FFF2-40B4-BE49-F238E27FC236}">
                <a16:creationId xmlns:a16="http://schemas.microsoft.com/office/drawing/2014/main" id="{33D939F1-7ABE-4D0E-946A-43F37F556A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3346102" cy="2510865"/>
            <a:chOff x="-305" y="-1"/>
            <a:chExt cx="3832880" cy="2876136"/>
          </a:xfrm>
        </p:grpSpPr>
        <p:sp>
          <p:nvSpPr>
            <p:cNvPr id="13" name="Freeform: Shape 12">
              <a:extLst>
                <a:ext uri="{FF2B5EF4-FFF2-40B4-BE49-F238E27FC236}">
                  <a16:creationId xmlns:a16="http://schemas.microsoft.com/office/drawing/2014/main" id="{63FE0426-0FE4-451E-A8BB-08DA6A6AC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A32F7E8-35B4-451F-AA07-AECF7CA1D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E1097796-C3C8-4772-9EBD-9F5CA368F5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C4BC137-BB50-4235-A83F-4B4EEE159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9DB3963A-4187-4A72-9DA4-CA6BADE22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9072780" y="3734338"/>
            <a:ext cx="3878664" cy="2368659"/>
            <a:chOff x="6867015" y="-1"/>
            <a:chExt cx="5324985" cy="3251912"/>
          </a:xfrm>
          <a:solidFill>
            <a:schemeClr val="accent5">
              <a:alpha val="10000"/>
            </a:schemeClr>
          </a:solidFill>
        </p:grpSpPr>
        <p:sp>
          <p:nvSpPr>
            <p:cNvPr id="19" name="Freeform: Shape 18">
              <a:extLst>
                <a:ext uri="{FF2B5EF4-FFF2-40B4-BE49-F238E27FC236}">
                  <a16:creationId xmlns:a16="http://schemas.microsoft.com/office/drawing/2014/main" id="{2428E75E-001A-4568-B035-574F1303EF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4AC8CFC-1164-4525-82A0-25F75ADCF4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F35C856-5B70-4CA2-BB8F-A37197D8F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550FD8B0-DE97-47B1-84ED-67A3BD00F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Dreptunghi 3">
            <a:extLst>
              <a:ext uri="{FF2B5EF4-FFF2-40B4-BE49-F238E27FC236}">
                <a16:creationId xmlns:a16="http://schemas.microsoft.com/office/drawing/2014/main" id="{95D033AA-679D-3DF5-845B-618CA428901F}"/>
              </a:ext>
            </a:extLst>
          </p:cNvPr>
          <p:cNvSpPr/>
          <p:nvPr/>
        </p:nvSpPr>
        <p:spPr>
          <a:xfrm rot="540000">
            <a:off x="6304643" y="925284"/>
            <a:ext cx="4726214" cy="3882572"/>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 sz="2100" dirty="0">
                <a:solidFill>
                  <a:srgbClr val="E8EAED"/>
                </a:solidFill>
                <a:latin typeface="Consolas"/>
              </a:rPr>
              <a:t>BEST Brasov este o organizație nonguvernamentală, inființată in 1997, destinată studenților Universității Transilvania. Se ocupă atât de facilitarea comunicării între Universitate, studenți și companii, dar și de dezvoltarea profesională și personală a membrilor și studenților organizației.</a:t>
            </a:r>
            <a:endParaRPr lang="ro-RO" dirty="0"/>
          </a:p>
        </p:txBody>
      </p:sp>
      <p:sp>
        <p:nvSpPr>
          <p:cNvPr id="5" name="Dreptunghi 4">
            <a:extLst>
              <a:ext uri="{FF2B5EF4-FFF2-40B4-BE49-F238E27FC236}">
                <a16:creationId xmlns:a16="http://schemas.microsoft.com/office/drawing/2014/main" id="{56FA1AA1-FEC5-7961-584C-C0C67D9BC270}"/>
              </a:ext>
            </a:extLst>
          </p:cNvPr>
          <p:cNvSpPr/>
          <p:nvPr/>
        </p:nvSpPr>
        <p:spPr>
          <a:xfrm rot="-180000">
            <a:off x="653142" y="2830286"/>
            <a:ext cx="4363357" cy="3283857"/>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RO" sz="2000">
                <a:solidFill>
                  <a:schemeClr val="tx1"/>
                </a:solidFill>
                <a:ea typeface="+mn-lt"/>
                <a:cs typeface="+mn-lt"/>
              </a:rPr>
              <a:t>BEST </a:t>
            </a:r>
            <a:r>
              <a:rPr lang="ro-RO" sz="2000" err="1">
                <a:solidFill>
                  <a:schemeClr val="tx1"/>
                </a:solidFill>
                <a:ea typeface="+mn-lt"/>
                <a:cs typeface="+mn-lt"/>
              </a:rPr>
              <a:t>Brasov</a:t>
            </a:r>
            <a:r>
              <a:rPr lang="ro-RO" sz="2000">
                <a:solidFill>
                  <a:schemeClr val="tx1"/>
                </a:solidFill>
                <a:ea typeface="+mn-lt"/>
                <a:cs typeface="+mn-lt"/>
              </a:rPr>
              <a:t> are ca scop reprezentarea intereselor </a:t>
            </a:r>
            <a:r>
              <a:rPr lang="ro-RO" sz="2000" err="1">
                <a:solidFill>
                  <a:schemeClr val="tx1"/>
                </a:solidFill>
                <a:ea typeface="+mn-lt"/>
                <a:cs typeface="+mn-lt"/>
              </a:rPr>
              <a:t>studenţilor</a:t>
            </a:r>
            <a:r>
              <a:rPr lang="ro-RO" sz="2000">
                <a:solidFill>
                  <a:schemeClr val="tx1"/>
                </a:solidFill>
                <a:ea typeface="+mn-lt"/>
                <a:cs typeface="+mn-lt"/>
              </a:rPr>
              <a:t> de la Universitatea Transilvania prin facilitarea comunicării dintre universitate-</a:t>
            </a:r>
            <a:r>
              <a:rPr lang="ro-RO" sz="2000" err="1">
                <a:solidFill>
                  <a:schemeClr val="tx1"/>
                </a:solidFill>
                <a:ea typeface="+mn-lt"/>
                <a:cs typeface="+mn-lt"/>
              </a:rPr>
              <a:t>studenţi</a:t>
            </a:r>
            <a:r>
              <a:rPr lang="ro-RO" sz="2000">
                <a:solidFill>
                  <a:schemeClr val="tx1"/>
                </a:solidFill>
                <a:ea typeface="+mn-lt"/>
                <a:cs typeface="+mn-lt"/>
              </a:rPr>
              <a:t> </a:t>
            </a:r>
            <a:r>
              <a:rPr lang="ro-RO" sz="2000" err="1">
                <a:solidFill>
                  <a:schemeClr val="tx1"/>
                </a:solidFill>
                <a:ea typeface="+mn-lt"/>
                <a:cs typeface="+mn-lt"/>
              </a:rPr>
              <a:t>şi</a:t>
            </a:r>
            <a:r>
              <a:rPr lang="ro-RO" sz="2000">
                <a:solidFill>
                  <a:schemeClr val="tx1"/>
                </a:solidFill>
                <a:ea typeface="+mn-lt"/>
                <a:cs typeface="+mn-lt"/>
              </a:rPr>
              <a:t> companii. Membrii BEST </a:t>
            </a:r>
            <a:r>
              <a:rPr lang="ro-RO" sz="2000" err="1">
                <a:solidFill>
                  <a:schemeClr val="tx1"/>
                </a:solidFill>
                <a:ea typeface="+mn-lt"/>
                <a:cs typeface="+mn-lt"/>
              </a:rPr>
              <a:t>Brasov</a:t>
            </a:r>
            <a:r>
              <a:rPr lang="ro-RO" sz="2000">
                <a:solidFill>
                  <a:schemeClr val="tx1"/>
                </a:solidFill>
                <a:ea typeface="+mn-lt"/>
                <a:cs typeface="+mn-lt"/>
              </a:rPr>
              <a:t> contribuie la </a:t>
            </a:r>
            <a:r>
              <a:rPr lang="ro-RO" sz="2000" err="1">
                <a:solidFill>
                  <a:schemeClr val="tx1"/>
                </a:solidFill>
                <a:ea typeface="+mn-lt"/>
                <a:cs typeface="+mn-lt"/>
              </a:rPr>
              <a:t>soluţionarea</a:t>
            </a:r>
            <a:r>
              <a:rPr lang="ro-RO" sz="2000">
                <a:solidFill>
                  <a:schemeClr val="tx1"/>
                </a:solidFill>
                <a:ea typeface="+mn-lt"/>
                <a:cs typeface="+mn-lt"/>
              </a:rPr>
              <a:t> creativă a problemelor </a:t>
            </a:r>
            <a:r>
              <a:rPr lang="ro-RO" sz="2000" err="1">
                <a:solidFill>
                  <a:schemeClr val="tx1"/>
                </a:solidFill>
                <a:ea typeface="+mn-lt"/>
                <a:cs typeface="+mn-lt"/>
              </a:rPr>
              <a:t>studenţilor</a:t>
            </a:r>
            <a:r>
              <a:rPr lang="ro-RO" sz="2000">
                <a:solidFill>
                  <a:schemeClr val="tx1"/>
                </a:solidFill>
                <a:ea typeface="+mn-lt"/>
                <a:cs typeface="+mn-lt"/>
              </a:rPr>
              <a:t> </a:t>
            </a:r>
            <a:r>
              <a:rPr lang="ro-RO" sz="2000" err="1">
                <a:solidFill>
                  <a:schemeClr val="tx1"/>
                </a:solidFill>
                <a:ea typeface="+mn-lt"/>
                <a:cs typeface="+mn-lt"/>
              </a:rPr>
              <a:t>şi</a:t>
            </a:r>
            <a:r>
              <a:rPr lang="ro-RO" sz="2000">
                <a:solidFill>
                  <a:schemeClr val="tx1"/>
                </a:solidFill>
                <a:ea typeface="+mn-lt"/>
                <a:cs typeface="+mn-lt"/>
              </a:rPr>
              <a:t> privesc voluntariatul ca o metodă de participare activă </a:t>
            </a:r>
            <a:r>
              <a:rPr lang="ro-RO" sz="2000" err="1">
                <a:solidFill>
                  <a:schemeClr val="tx1"/>
                </a:solidFill>
                <a:ea typeface="+mn-lt"/>
                <a:cs typeface="+mn-lt"/>
              </a:rPr>
              <a:t>şi</a:t>
            </a:r>
            <a:r>
              <a:rPr lang="ro-RO" sz="2000">
                <a:solidFill>
                  <a:schemeClr val="tx1"/>
                </a:solidFill>
                <a:ea typeface="+mn-lt"/>
                <a:cs typeface="+mn-lt"/>
              </a:rPr>
              <a:t> de </a:t>
            </a:r>
            <a:r>
              <a:rPr lang="ro-RO" sz="2000" err="1">
                <a:solidFill>
                  <a:schemeClr val="tx1"/>
                </a:solidFill>
                <a:ea typeface="+mn-lt"/>
                <a:cs typeface="+mn-lt"/>
              </a:rPr>
              <a:t>educaţie</a:t>
            </a:r>
            <a:r>
              <a:rPr lang="ro-RO" sz="2000">
                <a:solidFill>
                  <a:schemeClr val="tx1"/>
                </a:solidFill>
                <a:ea typeface="+mn-lt"/>
                <a:cs typeface="+mn-lt"/>
              </a:rPr>
              <a:t> </a:t>
            </a:r>
            <a:r>
              <a:rPr lang="ro-RO" sz="2000" err="1">
                <a:solidFill>
                  <a:schemeClr val="tx1"/>
                </a:solidFill>
                <a:ea typeface="+mn-lt"/>
                <a:cs typeface="+mn-lt"/>
              </a:rPr>
              <a:t>nonformală</a:t>
            </a:r>
            <a:endParaRPr lang="ro-RO" sz="2000">
              <a:solidFill>
                <a:schemeClr val="tx1"/>
              </a:solidFill>
              <a:cs typeface="Calibri"/>
            </a:endParaRPr>
          </a:p>
        </p:txBody>
      </p:sp>
      <p:pic>
        <p:nvPicPr>
          <p:cNvPr id="6" name="Imagine 5" descr="O imagine care conține Grafică, Font, siglă, design grafic&#10;&#10;Descriere generată automat">
            <a:extLst>
              <a:ext uri="{FF2B5EF4-FFF2-40B4-BE49-F238E27FC236}">
                <a16:creationId xmlns:a16="http://schemas.microsoft.com/office/drawing/2014/main" id="{8B9A1767-11D0-8E78-B9DF-EA61BBEDA202}"/>
              </a:ext>
            </a:extLst>
          </p:cNvPr>
          <p:cNvPicPr>
            <a:picLocks noChangeAspect="1"/>
          </p:cNvPicPr>
          <p:nvPr/>
        </p:nvPicPr>
        <p:blipFill>
          <a:blip r:embed="rId2"/>
          <a:stretch>
            <a:fillRect/>
          </a:stretch>
        </p:blipFill>
        <p:spPr>
          <a:xfrm rot="-1620000">
            <a:off x="51028" y="462642"/>
            <a:ext cx="2002518" cy="1016001"/>
          </a:xfrm>
          <a:prstGeom prst="rect">
            <a:avLst/>
          </a:prstGeom>
        </p:spPr>
      </p:pic>
      <p:pic>
        <p:nvPicPr>
          <p:cNvPr id="7" name="Imagine 6" descr="O imagine care conține simbol, proiectare, Font, siglă&#10;&#10;Descriere generată automat">
            <a:extLst>
              <a:ext uri="{FF2B5EF4-FFF2-40B4-BE49-F238E27FC236}">
                <a16:creationId xmlns:a16="http://schemas.microsoft.com/office/drawing/2014/main" id="{C2289969-AD51-83E2-F7D7-13FDDF6774E3}"/>
              </a:ext>
            </a:extLst>
          </p:cNvPr>
          <p:cNvPicPr>
            <a:picLocks noChangeAspect="1"/>
          </p:cNvPicPr>
          <p:nvPr/>
        </p:nvPicPr>
        <p:blipFill>
          <a:blip r:embed="rId3"/>
          <a:stretch>
            <a:fillRect/>
          </a:stretch>
        </p:blipFill>
        <p:spPr>
          <a:xfrm>
            <a:off x="11501436" y="6158364"/>
            <a:ext cx="746126" cy="746126"/>
          </a:xfrm>
          <a:prstGeom prst="rect">
            <a:avLst/>
          </a:prstGeom>
        </p:spPr>
      </p:pic>
    </p:spTree>
    <p:extLst>
      <p:ext uri="{BB962C8B-B14F-4D97-AF65-F5344CB8AC3E}">
        <p14:creationId xmlns:p14="http://schemas.microsoft.com/office/powerpoint/2010/main" val="123588544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4A6836E-C603-43CB-9DA7-89D8E3FA38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8A0FAFCA-5C96-453B-83B7-A9AEF7F189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4A0F84AE-A24D-4353-B1BA-BD80DAA385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AF093259-3E74-43A1-944B-B106C8105E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AAA28A35-1E54-4054-BB95-42FAFA13A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FBA3A17F-F3BD-4B94-9CC8-006700210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CD0398DD-AD75-4E2B-A3C6-35073082A8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56265" y="3658536"/>
            <a:ext cx="3655725" cy="2743201"/>
            <a:chOff x="-305" y="-1"/>
            <a:chExt cx="3832880" cy="2876136"/>
          </a:xfrm>
        </p:grpSpPr>
        <p:sp>
          <p:nvSpPr>
            <p:cNvPr id="19" name="Freeform: Shape 18">
              <a:extLst>
                <a:ext uri="{FF2B5EF4-FFF2-40B4-BE49-F238E27FC236}">
                  <a16:creationId xmlns:a16="http://schemas.microsoft.com/office/drawing/2014/main" id="{03E4F247-A844-4CD1-A37E-B7EA0DA2DB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E2387B1B-D4D3-493F-8D7A-C7A89DBD4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C3404477-1F13-4859-84DA-12A303AC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1B8C62FD-B708-4F00-80BB-1250C6011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Dreptunghi 3">
            <a:extLst>
              <a:ext uri="{FF2B5EF4-FFF2-40B4-BE49-F238E27FC236}">
                <a16:creationId xmlns:a16="http://schemas.microsoft.com/office/drawing/2014/main" id="{B9D092E0-16A8-64FA-AA47-5EF550F1F02F}"/>
              </a:ext>
            </a:extLst>
          </p:cNvPr>
          <p:cNvSpPr/>
          <p:nvPr/>
        </p:nvSpPr>
        <p:spPr>
          <a:xfrm>
            <a:off x="1720884" y="402166"/>
            <a:ext cx="1923815" cy="639703"/>
          </a:xfrm>
          <a:prstGeom prst="rect">
            <a:avLst/>
          </a:prstGeom>
        </p:spPr>
        <p:style>
          <a:lnRef idx="3">
            <a:schemeClr val="lt1"/>
          </a:lnRef>
          <a:fillRef idx="1">
            <a:schemeClr val="dk1"/>
          </a:fillRef>
          <a:effectRef idx="1">
            <a:schemeClr val="dk1"/>
          </a:effectRef>
          <a:fontRef idx="minor">
            <a:schemeClr val="lt1"/>
          </a:fontRef>
        </p:style>
        <p:txBody>
          <a:bodyPr rtlCol="0" anchor="ctr"/>
          <a:lstStyle/>
          <a:p>
            <a:r>
              <a:rPr lang="ro-RO" sz="2800" b="1">
                <a:latin typeface="Aptos Narrow"/>
                <a:cs typeface="Calibri"/>
              </a:rPr>
              <a:t>Introducere</a:t>
            </a:r>
          </a:p>
        </p:txBody>
      </p:sp>
      <p:sp>
        <p:nvSpPr>
          <p:cNvPr id="5" name="Dreptunghi 4">
            <a:extLst>
              <a:ext uri="{FF2B5EF4-FFF2-40B4-BE49-F238E27FC236}">
                <a16:creationId xmlns:a16="http://schemas.microsoft.com/office/drawing/2014/main" id="{B1241B11-973F-9896-1E28-3938B7CF25D7}"/>
              </a:ext>
            </a:extLst>
          </p:cNvPr>
          <p:cNvSpPr/>
          <p:nvPr/>
        </p:nvSpPr>
        <p:spPr>
          <a:xfrm rot="21300000">
            <a:off x="916214" y="1569356"/>
            <a:ext cx="1750786" cy="489857"/>
          </a:xfrm>
          <a:prstGeom prst="rect">
            <a:avLst/>
          </a:prstGeom>
        </p:spPr>
        <p:style>
          <a:lnRef idx="0">
            <a:schemeClr val="dk1"/>
          </a:lnRef>
          <a:fillRef idx="3">
            <a:schemeClr val="dk1"/>
          </a:fillRef>
          <a:effectRef idx="3">
            <a:schemeClr val="dk1"/>
          </a:effectRef>
          <a:fontRef idx="minor">
            <a:schemeClr val="lt1"/>
          </a:fontRef>
        </p:style>
        <p:txBody>
          <a:bodyPr rtlCol="0" anchor="ctr"/>
          <a:lstStyle/>
          <a:p>
            <a:r>
              <a:rPr lang="ro-RO" u="sng">
                <a:cs typeface="Calibri"/>
              </a:rPr>
              <a:t>Tema proiectului</a:t>
            </a:r>
          </a:p>
        </p:txBody>
      </p:sp>
      <p:sp>
        <p:nvSpPr>
          <p:cNvPr id="6" name="Dreptunghi 5">
            <a:extLst>
              <a:ext uri="{FF2B5EF4-FFF2-40B4-BE49-F238E27FC236}">
                <a16:creationId xmlns:a16="http://schemas.microsoft.com/office/drawing/2014/main" id="{75223696-2C20-8467-7899-0C2F571E55C5}"/>
              </a:ext>
            </a:extLst>
          </p:cNvPr>
          <p:cNvSpPr/>
          <p:nvPr/>
        </p:nvSpPr>
        <p:spPr>
          <a:xfrm rot="-300000">
            <a:off x="1142999" y="2122714"/>
            <a:ext cx="7928427" cy="1242784"/>
          </a:xfrm>
          <a:prstGeom prst="rect">
            <a:avLst/>
          </a:prstGeom>
        </p:spPr>
        <p:style>
          <a:lnRef idx="3">
            <a:schemeClr val="lt1"/>
          </a:lnRef>
          <a:fillRef idx="1">
            <a:schemeClr val="dk1"/>
          </a:fillRef>
          <a:effectRef idx="1">
            <a:schemeClr val="dk1"/>
          </a:effectRef>
          <a:fontRef idx="minor">
            <a:schemeClr val="lt1"/>
          </a:fontRef>
        </p:style>
        <p:txBody>
          <a:bodyPr rtlCol="0" anchor="ctr"/>
          <a:lstStyle/>
          <a:p>
            <a:r>
              <a:rPr lang="ro-RO" dirty="0">
                <a:cs typeface="Calibri" panose="020F0502020204030204"/>
              </a:rPr>
              <a:t>-</a:t>
            </a:r>
            <a:r>
              <a:rPr lang="ro-RO" dirty="0">
                <a:ea typeface="+mn-lt"/>
                <a:cs typeface="+mn-lt"/>
              </a:rPr>
              <a:t>Tema acestui proiect este: crearea unui site web dedicat unui eveniment susținut de către clientul echipei, Best Brașov.</a:t>
            </a:r>
            <a:endParaRPr lang="ro-RO" dirty="0">
              <a:cs typeface="Calibri" panose="020F0502020204030204"/>
            </a:endParaRPr>
          </a:p>
        </p:txBody>
      </p:sp>
      <p:sp>
        <p:nvSpPr>
          <p:cNvPr id="7" name="Dreptunghi 6">
            <a:extLst>
              <a:ext uri="{FF2B5EF4-FFF2-40B4-BE49-F238E27FC236}">
                <a16:creationId xmlns:a16="http://schemas.microsoft.com/office/drawing/2014/main" id="{CFAD7BEA-BE51-B636-9249-CA662EF0C115}"/>
              </a:ext>
            </a:extLst>
          </p:cNvPr>
          <p:cNvSpPr/>
          <p:nvPr/>
        </p:nvSpPr>
        <p:spPr>
          <a:xfrm rot="21240000">
            <a:off x="3274785" y="3918856"/>
            <a:ext cx="2412999" cy="453571"/>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ro-RO" u="sng">
                <a:cs typeface="Calibri"/>
              </a:rPr>
              <a:t>Scopul </a:t>
            </a:r>
            <a:r>
              <a:rPr lang="ro-RO" u="sng">
                <a:solidFill>
                  <a:schemeClr val="tx1"/>
                </a:solidFill>
                <a:cs typeface="Calibri"/>
              </a:rPr>
              <a:t>proiectului</a:t>
            </a:r>
            <a:endParaRPr lang="ro-RO" u="sng">
              <a:solidFill>
                <a:schemeClr val="tx1"/>
              </a:solidFill>
            </a:endParaRPr>
          </a:p>
        </p:txBody>
      </p:sp>
      <p:sp>
        <p:nvSpPr>
          <p:cNvPr id="9" name="Dreptunghi 8">
            <a:extLst>
              <a:ext uri="{FF2B5EF4-FFF2-40B4-BE49-F238E27FC236}">
                <a16:creationId xmlns:a16="http://schemas.microsoft.com/office/drawing/2014/main" id="{D43AE0BA-2F18-6D75-CE19-B5D6305A6819}"/>
              </a:ext>
            </a:extLst>
          </p:cNvPr>
          <p:cNvSpPr/>
          <p:nvPr/>
        </p:nvSpPr>
        <p:spPr>
          <a:xfrm rot="21300000">
            <a:off x="4381500" y="4399643"/>
            <a:ext cx="6848927" cy="1814284"/>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RO" dirty="0">
                <a:ea typeface="+mn-lt"/>
                <a:cs typeface="+mn-lt"/>
              </a:rPr>
              <a:t>Scopul proiectului este crearea unui site web dedicat eventimentului BEST Information Technology. Acesta are ca scop crearea si dezvoltarea de conexiuni intre companiile din domeniul IT, mediul universitar și studenții brasoveni, prin intermediul unor activități interactive și dinamice, de exemplu : workshop-uri, show &amp; tell, prezentări ale companiilor si competiții.</a:t>
            </a:r>
            <a:endParaRPr lang="ro-RO" dirty="0"/>
          </a:p>
        </p:txBody>
      </p:sp>
      <p:pic>
        <p:nvPicPr>
          <p:cNvPr id="17" name="Imagine 16" descr="O imagine care conține Grafică, Font, siglă, design grafic&#10;&#10;Descriere generată automat">
            <a:extLst>
              <a:ext uri="{FF2B5EF4-FFF2-40B4-BE49-F238E27FC236}">
                <a16:creationId xmlns:a16="http://schemas.microsoft.com/office/drawing/2014/main" id="{7637E692-5B36-A58E-2FE1-47E567D9EF82}"/>
              </a:ext>
            </a:extLst>
          </p:cNvPr>
          <p:cNvPicPr>
            <a:picLocks noChangeAspect="1"/>
          </p:cNvPicPr>
          <p:nvPr/>
        </p:nvPicPr>
        <p:blipFill>
          <a:blip r:embed="rId2"/>
          <a:stretch>
            <a:fillRect/>
          </a:stretch>
        </p:blipFill>
        <p:spPr>
          <a:xfrm rot="900000">
            <a:off x="9439954" y="399143"/>
            <a:ext cx="2075090" cy="1025072"/>
          </a:xfrm>
          <a:prstGeom prst="rect">
            <a:avLst/>
          </a:prstGeom>
        </p:spPr>
      </p:pic>
      <p:pic>
        <p:nvPicPr>
          <p:cNvPr id="23" name="Imagine 22" descr="O imagine care conține simbol, proiectare, Font, siglă&#10;&#10;Descriere generată automat">
            <a:extLst>
              <a:ext uri="{FF2B5EF4-FFF2-40B4-BE49-F238E27FC236}">
                <a16:creationId xmlns:a16="http://schemas.microsoft.com/office/drawing/2014/main" id="{0A4BB2E0-0E39-8DAD-9292-82C9D02A8B01}"/>
              </a:ext>
            </a:extLst>
          </p:cNvPr>
          <p:cNvPicPr>
            <a:picLocks noChangeAspect="1"/>
          </p:cNvPicPr>
          <p:nvPr/>
        </p:nvPicPr>
        <p:blipFill>
          <a:blip r:embed="rId3"/>
          <a:stretch>
            <a:fillRect/>
          </a:stretch>
        </p:blipFill>
        <p:spPr>
          <a:xfrm>
            <a:off x="11656660" y="6317955"/>
            <a:ext cx="534459" cy="543866"/>
          </a:xfrm>
          <a:prstGeom prst="rect">
            <a:avLst/>
          </a:prstGeom>
        </p:spPr>
      </p:pic>
    </p:spTree>
    <p:extLst>
      <p:ext uri="{BB962C8B-B14F-4D97-AF65-F5344CB8AC3E}">
        <p14:creationId xmlns:p14="http://schemas.microsoft.com/office/powerpoint/2010/main" val="391523248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3C823D3-D619-407C-89E0-C6F6B1E7A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47F8E3E-2FFA-4A0F-B3C7-E57ADDCFB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u 1">
            <a:extLst>
              <a:ext uri="{FF2B5EF4-FFF2-40B4-BE49-F238E27FC236}">
                <a16:creationId xmlns:a16="http://schemas.microsoft.com/office/drawing/2014/main" id="{93E011F0-2579-A329-8BAF-9F731CECD1B2}"/>
              </a:ext>
            </a:extLst>
          </p:cNvPr>
          <p:cNvSpPr>
            <a:spLocks noGrp="1"/>
          </p:cNvSpPr>
          <p:nvPr>
            <p:ph type="title"/>
          </p:nvPr>
        </p:nvSpPr>
        <p:spPr>
          <a:xfrm>
            <a:off x="1921334" y="608291"/>
            <a:ext cx="6776477" cy="255135"/>
          </a:xfrm>
        </p:spPr>
        <p:txBody>
          <a:bodyPr anchor="b">
            <a:normAutofit fontScale="90000"/>
          </a:bodyPr>
          <a:lstStyle/>
          <a:p>
            <a:pPr algn="ctr"/>
            <a:r>
              <a:rPr lang="ro-RO" sz="3600" b="1" u="sng">
                <a:solidFill>
                  <a:schemeClr val="tx2"/>
                </a:solidFill>
                <a:cs typeface="Calibri Light"/>
              </a:rPr>
              <a:t>Pagina web</a:t>
            </a:r>
            <a:endParaRPr lang="ro-RO" sz="3600" b="1" u="sng">
              <a:solidFill>
                <a:schemeClr val="tx2"/>
              </a:solidFill>
            </a:endParaRPr>
          </a:p>
        </p:txBody>
      </p:sp>
      <p:grpSp>
        <p:nvGrpSpPr>
          <p:cNvPr id="12" name="Group 11">
            <a:extLst>
              <a:ext uri="{FF2B5EF4-FFF2-40B4-BE49-F238E27FC236}">
                <a16:creationId xmlns:a16="http://schemas.microsoft.com/office/drawing/2014/main" id="{33D939F1-7ABE-4D0E-946A-43F37F556A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3346102" cy="2510865"/>
            <a:chOff x="-305" y="-1"/>
            <a:chExt cx="3832880" cy="2876136"/>
          </a:xfrm>
        </p:grpSpPr>
        <p:sp>
          <p:nvSpPr>
            <p:cNvPr id="13" name="Freeform: Shape 12">
              <a:extLst>
                <a:ext uri="{FF2B5EF4-FFF2-40B4-BE49-F238E27FC236}">
                  <a16:creationId xmlns:a16="http://schemas.microsoft.com/office/drawing/2014/main" id="{63FE0426-0FE4-451E-A8BB-08DA6A6AC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A32F7E8-35B4-451F-AA07-AECF7CA1D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E1097796-C3C8-4772-9EBD-9F5CA368F5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C4BC137-BB50-4235-A83F-4B4EEE159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stituent conținut 2">
            <a:extLst>
              <a:ext uri="{FF2B5EF4-FFF2-40B4-BE49-F238E27FC236}">
                <a16:creationId xmlns:a16="http://schemas.microsoft.com/office/drawing/2014/main" id="{B19FFD24-2554-E6C4-A244-AD717A97E37F}"/>
              </a:ext>
            </a:extLst>
          </p:cNvPr>
          <p:cNvSpPr>
            <a:spLocks noGrp="1"/>
          </p:cNvSpPr>
          <p:nvPr>
            <p:ph idx="1"/>
          </p:nvPr>
        </p:nvSpPr>
        <p:spPr>
          <a:xfrm rot="21300000">
            <a:off x="606718" y="2238418"/>
            <a:ext cx="4399761" cy="552270"/>
          </a:xfrm>
        </p:spPr>
        <p:txBody>
          <a:bodyPr vert="horz" lIns="91440" tIns="45720" rIns="91440" bIns="45720" rtlCol="0" anchor="t">
            <a:normAutofit/>
          </a:bodyPr>
          <a:lstStyle/>
          <a:p>
            <a:pPr marL="0" indent="0" algn="ctr">
              <a:buNone/>
            </a:pPr>
            <a:r>
              <a:rPr lang="ro-RO" dirty="0">
                <a:solidFill>
                  <a:schemeClr val="tx2"/>
                </a:solidFill>
                <a:cs typeface="Calibri"/>
              </a:rPr>
              <a:t>Structura paginii web</a:t>
            </a:r>
            <a:endParaRPr lang="ro-RO" dirty="0">
              <a:solidFill>
                <a:schemeClr val="tx2"/>
              </a:solidFill>
            </a:endParaRPr>
          </a:p>
        </p:txBody>
      </p:sp>
      <p:grpSp>
        <p:nvGrpSpPr>
          <p:cNvPr id="18" name="Group 17">
            <a:extLst>
              <a:ext uri="{FF2B5EF4-FFF2-40B4-BE49-F238E27FC236}">
                <a16:creationId xmlns:a16="http://schemas.microsoft.com/office/drawing/2014/main" id="{9DB3963A-4187-4A72-9DA4-CA6BADE22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9072780" y="3734338"/>
            <a:ext cx="3878664" cy="2368659"/>
            <a:chOff x="6867015" y="-1"/>
            <a:chExt cx="5324985" cy="3251912"/>
          </a:xfrm>
          <a:solidFill>
            <a:schemeClr val="accent5">
              <a:alpha val="10000"/>
            </a:schemeClr>
          </a:solidFill>
        </p:grpSpPr>
        <p:sp>
          <p:nvSpPr>
            <p:cNvPr id="19" name="Freeform: Shape 18">
              <a:extLst>
                <a:ext uri="{FF2B5EF4-FFF2-40B4-BE49-F238E27FC236}">
                  <a16:creationId xmlns:a16="http://schemas.microsoft.com/office/drawing/2014/main" id="{2428E75E-001A-4568-B035-574F1303EF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4AC8CFC-1164-4525-82A0-25F75ADCF4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F35C856-5B70-4CA2-BB8F-A37197D8F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550FD8B0-DE97-47B1-84ED-67A3BD00F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Dreptunghi 3">
            <a:extLst>
              <a:ext uri="{FF2B5EF4-FFF2-40B4-BE49-F238E27FC236}">
                <a16:creationId xmlns:a16="http://schemas.microsoft.com/office/drawing/2014/main" id="{3A267083-46FA-C9AF-BF30-760D8FF1B438}"/>
              </a:ext>
            </a:extLst>
          </p:cNvPr>
          <p:cNvSpPr/>
          <p:nvPr/>
        </p:nvSpPr>
        <p:spPr>
          <a:xfrm rot="540000">
            <a:off x="7456714" y="1397000"/>
            <a:ext cx="4209142" cy="1115785"/>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RO" dirty="0"/>
              <a:t>Inainte de orice altceva, ne-am hotărât că este nevoie să const</a:t>
            </a:r>
            <a:r>
              <a:rPr lang="en-US" dirty="0"/>
              <a:t>r</a:t>
            </a:r>
            <a:r>
              <a:rPr lang="ro-RO" dirty="0"/>
              <a:t>uim un “schelete” al paginii pe care urma sa o realizam.</a:t>
            </a:r>
          </a:p>
        </p:txBody>
      </p:sp>
      <p:sp>
        <p:nvSpPr>
          <p:cNvPr id="5" name="Dreptunghi 4">
            <a:extLst>
              <a:ext uri="{FF2B5EF4-FFF2-40B4-BE49-F238E27FC236}">
                <a16:creationId xmlns:a16="http://schemas.microsoft.com/office/drawing/2014/main" id="{4A173E22-9C0A-0B1A-79DF-BA547A8B98EC}"/>
              </a:ext>
            </a:extLst>
          </p:cNvPr>
          <p:cNvSpPr/>
          <p:nvPr/>
        </p:nvSpPr>
        <p:spPr>
          <a:xfrm rot="-360000">
            <a:off x="353785" y="3211286"/>
            <a:ext cx="6095999" cy="2530928"/>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RO" dirty="0">
                <a:ea typeface="+mn-lt"/>
                <a:cs typeface="+mn-lt"/>
              </a:rPr>
              <a:t>Titlul, ca la orice alt site web, este amplasat in partea de sus a paginii impreună cu un meniu de navigare și un buton pentru contact. Sub acesta, am introdus cateva informații despre eveniment, cum ar fi data, locația și activitățile care se vor desfăsura, dar și un buton de inscriere. In partea de jos a paginii exista cateva informații despre clientul BEST Brasov și o listă a partenerilor oficiali, urmate de încă un meniu de navigare si un buton pentru înscriere.</a:t>
            </a:r>
            <a:endParaRPr lang="ro-RO" dirty="0"/>
          </a:p>
        </p:txBody>
      </p:sp>
      <p:pic>
        <p:nvPicPr>
          <p:cNvPr id="6" name="Imagine 5" descr="O imagine care conține text, captură de ecran, calculator, computer&#10;&#10;Descriere generată automat">
            <a:extLst>
              <a:ext uri="{FF2B5EF4-FFF2-40B4-BE49-F238E27FC236}">
                <a16:creationId xmlns:a16="http://schemas.microsoft.com/office/drawing/2014/main" id="{F69EB01C-6449-E230-882D-2EFB709D5211}"/>
              </a:ext>
            </a:extLst>
          </p:cNvPr>
          <p:cNvPicPr>
            <a:picLocks noChangeAspect="1"/>
          </p:cNvPicPr>
          <p:nvPr/>
        </p:nvPicPr>
        <p:blipFill>
          <a:blip r:embed="rId2"/>
          <a:stretch>
            <a:fillRect/>
          </a:stretch>
        </p:blipFill>
        <p:spPr>
          <a:xfrm>
            <a:off x="52976" y="6128455"/>
            <a:ext cx="1305161" cy="725312"/>
          </a:xfrm>
          <a:prstGeom prst="rect">
            <a:avLst/>
          </a:prstGeom>
        </p:spPr>
      </p:pic>
      <p:pic>
        <p:nvPicPr>
          <p:cNvPr id="7" name="Imagine 6" descr="O imagine care conține text, captură de ecran, panou de control&#10;&#10;Descriere generată automat">
            <a:extLst>
              <a:ext uri="{FF2B5EF4-FFF2-40B4-BE49-F238E27FC236}">
                <a16:creationId xmlns:a16="http://schemas.microsoft.com/office/drawing/2014/main" id="{880189FD-2B01-F905-031A-CB4069EE5AD4}"/>
              </a:ext>
            </a:extLst>
          </p:cNvPr>
          <p:cNvPicPr>
            <a:picLocks noChangeAspect="1"/>
          </p:cNvPicPr>
          <p:nvPr/>
        </p:nvPicPr>
        <p:blipFill>
          <a:blip r:embed="rId3"/>
          <a:stretch>
            <a:fillRect/>
          </a:stretch>
        </p:blipFill>
        <p:spPr>
          <a:xfrm>
            <a:off x="142052" y="164277"/>
            <a:ext cx="1964268" cy="1082558"/>
          </a:xfrm>
          <a:prstGeom prst="rect">
            <a:avLst/>
          </a:prstGeom>
        </p:spPr>
      </p:pic>
      <p:pic>
        <p:nvPicPr>
          <p:cNvPr id="9" name="Imagine 8" descr="O imagine care conține simbol, proiectare, Font, siglă&#10;&#10;Descriere generată automat">
            <a:extLst>
              <a:ext uri="{FF2B5EF4-FFF2-40B4-BE49-F238E27FC236}">
                <a16:creationId xmlns:a16="http://schemas.microsoft.com/office/drawing/2014/main" id="{6BACAC1B-CD59-89B8-322D-717D846DE5F3}"/>
              </a:ext>
            </a:extLst>
          </p:cNvPr>
          <p:cNvPicPr>
            <a:picLocks noChangeAspect="1"/>
          </p:cNvPicPr>
          <p:nvPr/>
        </p:nvPicPr>
        <p:blipFill>
          <a:blip r:embed="rId4"/>
          <a:stretch>
            <a:fillRect/>
          </a:stretch>
        </p:blipFill>
        <p:spPr>
          <a:xfrm>
            <a:off x="11543772" y="6214475"/>
            <a:ext cx="647348" cy="647348"/>
          </a:xfrm>
          <a:prstGeom prst="rect">
            <a:avLst/>
          </a:prstGeom>
        </p:spPr>
      </p:pic>
    </p:spTree>
    <p:extLst>
      <p:ext uri="{BB962C8B-B14F-4D97-AF65-F5344CB8AC3E}">
        <p14:creationId xmlns:p14="http://schemas.microsoft.com/office/powerpoint/2010/main" val="200751424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3"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Dreptunghi 3">
            <a:extLst>
              <a:ext uri="{FF2B5EF4-FFF2-40B4-BE49-F238E27FC236}">
                <a16:creationId xmlns:a16="http://schemas.microsoft.com/office/drawing/2014/main" id="{90C3452F-9858-86B1-05C5-F590ED25ABF1}"/>
              </a:ext>
            </a:extLst>
          </p:cNvPr>
          <p:cNvSpPr/>
          <p:nvPr/>
        </p:nvSpPr>
        <p:spPr>
          <a:xfrm>
            <a:off x="408214" y="2530927"/>
            <a:ext cx="3111499" cy="1796143"/>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RO" sz="2800" b="1" dirty="0">
                <a:cs typeface="Calibri"/>
              </a:rPr>
              <a:t>Realizarea paginii web</a:t>
            </a:r>
          </a:p>
        </p:txBody>
      </p:sp>
      <p:sp>
        <p:nvSpPr>
          <p:cNvPr id="5" name="Dreptunghi 4">
            <a:extLst>
              <a:ext uri="{FF2B5EF4-FFF2-40B4-BE49-F238E27FC236}">
                <a16:creationId xmlns:a16="http://schemas.microsoft.com/office/drawing/2014/main" id="{5D853757-D59C-4825-0224-3C404A5EA889}"/>
              </a:ext>
            </a:extLst>
          </p:cNvPr>
          <p:cNvSpPr/>
          <p:nvPr/>
        </p:nvSpPr>
        <p:spPr>
          <a:xfrm rot="600000">
            <a:off x="6622143" y="1460499"/>
            <a:ext cx="4735285" cy="2422071"/>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RO" dirty="0">
                <a:ea typeface="+mn-lt"/>
                <a:cs typeface="+mn-lt"/>
              </a:rPr>
              <a:t>Pentru realizarea paginii web am folosit 2 limbaje si anume: CSS si HTML. De asemenea, pentru partea de baza de date am folosit platforma Google Forms.</a:t>
            </a:r>
            <a:endParaRPr lang="ro-RO" dirty="0"/>
          </a:p>
        </p:txBody>
      </p:sp>
      <p:pic>
        <p:nvPicPr>
          <p:cNvPr id="6" name="Imagine 5" descr="O imagine care conține text, captură de ecran, panou de control&#10;&#10;Descriere generată automat">
            <a:extLst>
              <a:ext uri="{FF2B5EF4-FFF2-40B4-BE49-F238E27FC236}">
                <a16:creationId xmlns:a16="http://schemas.microsoft.com/office/drawing/2014/main" id="{F1390D5F-DA1E-7B74-CB23-367BFA696830}"/>
              </a:ext>
            </a:extLst>
          </p:cNvPr>
          <p:cNvPicPr>
            <a:picLocks noChangeAspect="1"/>
          </p:cNvPicPr>
          <p:nvPr/>
        </p:nvPicPr>
        <p:blipFill>
          <a:blip r:embed="rId2"/>
          <a:stretch>
            <a:fillRect/>
          </a:stretch>
        </p:blipFill>
        <p:spPr>
          <a:xfrm>
            <a:off x="4992914" y="5278211"/>
            <a:ext cx="2895600" cy="1581150"/>
          </a:xfrm>
          <a:prstGeom prst="rect">
            <a:avLst/>
          </a:prstGeom>
        </p:spPr>
      </p:pic>
      <p:pic>
        <p:nvPicPr>
          <p:cNvPr id="7" name="Imagine 6" descr="O imagine care conține simbol, proiectare, Font, siglă&#10;&#10;Descriere generată automat">
            <a:extLst>
              <a:ext uri="{FF2B5EF4-FFF2-40B4-BE49-F238E27FC236}">
                <a16:creationId xmlns:a16="http://schemas.microsoft.com/office/drawing/2014/main" id="{8B40805A-5E4C-05A8-5E76-0262DBCE8FEB}"/>
              </a:ext>
            </a:extLst>
          </p:cNvPr>
          <p:cNvPicPr>
            <a:picLocks noChangeAspect="1"/>
          </p:cNvPicPr>
          <p:nvPr/>
        </p:nvPicPr>
        <p:blipFill>
          <a:blip r:embed="rId3"/>
          <a:stretch>
            <a:fillRect/>
          </a:stretch>
        </p:blipFill>
        <p:spPr>
          <a:xfrm>
            <a:off x="11468512" y="6120400"/>
            <a:ext cx="722607" cy="741422"/>
          </a:xfrm>
          <a:prstGeom prst="rect">
            <a:avLst/>
          </a:prstGeom>
        </p:spPr>
      </p:pic>
    </p:spTree>
    <p:extLst>
      <p:ext uri="{BB962C8B-B14F-4D97-AF65-F5344CB8AC3E}">
        <p14:creationId xmlns:p14="http://schemas.microsoft.com/office/powerpoint/2010/main" val="617456264"/>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u 1">
            <a:extLst>
              <a:ext uri="{FF2B5EF4-FFF2-40B4-BE49-F238E27FC236}">
                <a16:creationId xmlns:a16="http://schemas.microsoft.com/office/drawing/2014/main" id="{68ACB841-F58A-2639-A195-14E347E8E5A1}"/>
              </a:ext>
            </a:extLst>
          </p:cNvPr>
          <p:cNvSpPr>
            <a:spLocks noGrp="1"/>
          </p:cNvSpPr>
          <p:nvPr>
            <p:ph type="title"/>
          </p:nvPr>
        </p:nvSpPr>
        <p:spPr>
          <a:xfrm>
            <a:off x="5393745" y="165221"/>
            <a:ext cx="9842955" cy="1254950"/>
          </a:xfrm>
        </p:spPr>
        <p:txBody>
          <a:bodyPr anchor="b">
            <a:normAutofit/>
          </a:bodyPr>
          <a:lstStyle/>
          <a:p>
            <a:pPr algn="ctr"/>
            <a:r>
              <a:rPr lang="ro-RO" sz="2800" b="1">
                <a:solidFill>
                  <a:srgbClr val="FFFFFF"/>
                </a:solidFill>
                <a:latin typeface="Calibri"/>
                <a:cs typeface="Calibri"/>
              </a:rPr>
              <a:t>Realizarea paginii web</a:t>
            </a:r>
            <a:endParaRPr lang="ro-RO" sz="2800">
              <a:solidFill>
                <a:srgbClr val="FFFFFF"/>
              </a:solidFill>
              <a:latin typeface="Calibri"/>
              <a:cs typeface="Calibri"/>
            </a:endParaRPr>
          </a:p>
          <a:p>
            <a:endParaRPr lang="ro-RO" sz="3600">
              <a:solidFill>
                <a:schemeClr val="tx2"/>
              </a:solidFill>
              <a:cs typeface="Calibri Light"/>
            </a:endParaRPr>
          </a:p>
        </p:txBody>
      </p:sp>
      <p:grpSp>
        <p:nvGrpSpPr>
          <p:cNvPr id="12" name="Group 11">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stituent conținut 2">
            <a:extLst>
              <a:ext uri="{FF2B5EF4-FFF2-40B4-BE49-F238E27FC236}">
                <a16:creationId xmlns:a16="http://schemas.microsoft.com/office/drawing/2014/main" id="{815586AB-3A80-7AC1-8F14-6BCBF187DF10}"/>
              </a:ext>
            </a:extLst>
          </p:cNvPr>
          <p:cNvSpPr>
            <a:spLocks noGrp="1"/>
          </p:cNvSpPr>
          <p:nvPr>
            <p:ph idx="1"/>
          </p:nvPr>
        </p:nvSpPr>
        <p:spPr>
          <a:xfrm>
            <a:off x="78559" y="791546"/>
            <a:ext cx="2806215" cy="3434759"/>
          </a:xfrm>
        </p:spPr>
        <p:txBody>
          <a:bodyPr anchor="ctr">
            <a:normAutofit/>
          </a:bodyPr>
          <a:lstStyle/>
          <a:p>
            <a:pPr marL="0" indent="0">
              <a:buNone/>
            </a:pPr>
            <a:r>
              <a:rPr lang="ro-RO" sz="1800" dirty="0">
                <a:solidFill>
                  <a:schemeClr val="tx2"/>
                </a:solidFill>
                <a:ea typeface="+mn-lt"/>
                <a:cs typeface="+mn-lt"/>
              </a:rPr>
              <a:t>                 -  CSS -</a:t>
            </a:r>
            <a:endParaRPr lang="ro-RO" sz="1800" dirty="0">
              <a:solidFill>
                <a:schemeClr val="tx2"/>
              </a:solidFill>
              <a:cs typeface="Calibri" panose="020F0502020204030204"/>
            </a:endParaRPr>
          </a:p>
          <a:p>
            <a:r>
              <a:rPr lang="ro-RO" sz="1800" dirty="0">
                <a:solidFill>
                  <a:schemeClr val="tx2"/>
                </a:solidFill>
                <a:ea typeface="+mn-lt"/>
                <a:cs typeface="+mn-lt"/>
              </a:rPr>
              <a:t>Limbajul de programare CSS a jucat un rol foarte important In stilizarea paginii noastre. </a:t>
            </a:r>
            <a:endParaRPr lang="ro-RO" dirty="0">
              <a:solidFill>
                <a:srgbClr val="FFFFFF"/>
              </a:solidFill>
              <a:ea typeface="+mn-lt"/>
              <a:cs typeface="+mn-lt"/>
            </a:endParaRPr>
          </a:p>
          <a:p>
            <a:r>
              <a:rPr lang="ro-RO" sz="1800" dirty="0">
                <a:solidFill>
                  <a:schemeClr val="tx2"/>
                </a:solidFill>
                <a:ea typeface="+mn-lt"/>
                <a:cs typeface="+mn-lt"/>
              </a:rPr>
              <a:t>Cateva secvențe de cod: </a:t>
            </a:r>
            <a:endParaRPr lang="ro-RO" dirty="0"/>
          </a:p>
          <a:p>
            <a:endParaRPr lang="ro-RO" dirty="0"/>
          </a:p>
          <a:p>
            <a:endParaRPr lang="ro-RO" sz="1800" dirty="0">
              <a:solidFill>
                <a:schemeClr val="tx2"/>
              </a:solidFill>
              <a:cs typeface="Calibri"/>
            </a:endParaRPr>
          </a:p>
        </p:txBody>
      </p:sp>
      <p:sp>
        <p:nvSpPr>
          <p:cNvPr id="5" name="Dreptunghi: colțuri diagonale rotunjite 4">
            <a:extLst>
              <a:ext uri="{FF2B5EF4-FFF2-40B4-BE49-F238E27FC236}">
                <a16:creationId xmlns:a16="http://schemas.microsoft.com/office/drawing/2014/main" id="{62FCF4C7-EF68-EF90-6F17-96F28D272155}"/>
              </a:ext>
            </a:extLst>
          </p:cNvPr>
          <p:cNvSpPr/>
          <p:nvPr/>
        </p:nvSpPr>
        <p:spPr>
          <a:xfrm>
            <a:off x="3951447" y="1500868"/>
            <a:ext cx="4609629" cy="2361259"/>
          </a:xfrm>
          <a:prstGeom prst="round2DiagRect">
            <a:avLst/>
          </a:prstGeom>
        </p:spPr>
        <p:style>
          <a:lnRef idx="3">
            <a:schemeClr val="lt1"/>
          </a:lnRef>
          <a:fillRef idx="1">
            <a:schemeClr val="dk1"/>
          </a:fillRef>
          <a:effectRef idx="1">
            <a:schemeClr val="dk1"/>
          </a:effectRef>
          <a:fontRef idx="minor">
            <a:schemeClr val="lt1"/>
          </a:fontRef>
        </p:style>
        <p:txBody>
          <a:bodyPr rtlCol="0" anchor="ctr"/>
          <a:lstStyle/>
          <a:p>
            <a:pPr marL="285750" indent="-285750" algn="ctr">
              <a:buFont typeface="Calibri"/>
              <a:buChar char="-"/>
            </a:pPr>
            <a:r>
              <a:rPr lang="ro-RO" dirty="0">
                <a:cs typeface="Calibri"/>
              </a:rPr>
              <a:t>HTML  -</a:t>
            </a:r>
          </a:p>
          <a:p>
            <a:pPr algn="ctr"/>
            <a:r>
              <a:rPr lang="ro-RO" dirty="0"/>
              <a:t>HTML este un limbaj de bază in procesul de creare al unui site web. Cu ajutorul acestuia am așezat in pagină elementele site-ului, cum ar fi butoanele meniului de navigare, am introdus butoane care duc către site-uri externe si nu numai.</a:t>
            </a:r>
            <a:endParaRPr lang="ro-RO" dirty="0">
              <a:cs typeface="Calibri"/>
            </a:endParaRPr>
          </a:p>
        </p:txBody>
      </p:sp>
      <p:pic>
        <p:nvPicPr>
          <p:cNvPr id="7" name="Imagine 6" descr="O imagine care conține siglă, simbol, Grafică, Font&#10;&#10;Descriere generată automat">
            <a:extLst>
              <a:ext uri="{FF2B5EF4-FFF2-40B4-BE49-F238E27FC236}">
                <a16:creationId xmlns:a16="http://schemas.microsoft.com/office/drawing/2014/main" id="{08D2160F-7511-B6F2-BE0B-E876DB341042}"/>
              </a:ext>
            </a:extLst>
          </p:cNvPr>
          <p:cNvPicPr>
            <a:picLocks noChangeAspect="1"/>
          </p:cNvPicPr>
          <p:nvPr/>
        </p:nvPicPr>
        <p:blipFill>
          <a:blip r:embed="rId2"/>
          <a:stretch>
            <a:fillRect/>
          </a:stretch>
        </p:blipFill>
        <p:spPr>
          <a:xfrm>
            <a:off x="1081389" y="5584144"/>
            <a:ext cx="800554" cy="800554"/>
          </a:xfrm>
          <a:prstGeom prst="rect">
            <a:avLst/>
          </a:prstGeom>
        </p:spPr>
      </p:pic>
      <p:pic>
        <p:nvPicPr>
          <p:cNvPr id="9" name="Imagine 8" descr="O imagine care conține siglă, Font, Grafică, simbol&#10;&#10;Descriere generată automat">
            <a:extLst>
              <a:ext uri="{FF2B5EF4-FFF2-40B4-BE49-F238E27FC236}">
                <a16:creationId xmlns:a16="http://schemas.microsoft.com/office/drawing/2014/main" id="{89A9F4C4-E7EC-8E53-86D5-556F8D719040}"/>
              </a:ext>
            </a:extLst>
          </p:cNvPr>
          <p:cNvPicPr>
            <a:picLocks noChangeAspect="1"/>
          </p:cNvPicPr>
          <p:nvPr/>
        </p:nvPicPr>
        <p:blipFill>
          <a:blip r:embed="rId3"/>
          <a:stretch>
            <a:fillRect/>
          </a:stretch>
        </p:blipFill>
        <p:spPr>
          <a:xfrm>
            <a:off x="5356678" y="678542"/>
            <a:ext cx="1152072" cy="647701"/>
          </a:xfrm>
          <a:prstGeom prst="rect">
            <a:avLst/>
          </a:prstGeom>
        </p:spPr>
      </p:pic>
      <p:pic>
        <p:nvPicPr>
          <p:cNvPr id="11" name="Imagine 10" descr="O imagine care conține simbol, proiectare, Font, siglă&#10;&#10;Descriere generată automat">
            <a:extLst>
              <a:ext uri="{FF2B5EF4-FFF2-40B4-BE49-F238E27FC236}">
                <a16:creationId xmlns:a16="http://schemas.microsoft.com/office/drawing/2014/main" id="{47ADC5AD-B3A8-0BF8-40A1-AB30FE1D53CA}"/>
              </a:ext>
            </a:extLst>
          </p:cNvPr>
          <p:cNvPicPr>
            <a:picLocks noChangeAspect="1"/>
          </p:cNvPicPr>
          <p:nvPr/>
        </p:nvPicPr>
        <p:blipFill>
          <a:blip r:embed="rId4"/>
          <a:stretch>
            <a:fillRect/>
          </a:stretch>
        </p:blipFill>
        <p:spPr>
          <a:xfrm>
            <a:off x="11483293" y="6131150"/>
            <a:ext cx="709840" cy="709840"/>
          </a:xfrm>
          <a:prstGeom prst="rect">
            <a:avLst/>
          </a:prstGeom>
        </p:spPr>
      </p:pic>
      <p:pic>
        <p:nvPicPr>
          <p:cNvPr id="18" name="Picture 17">
            <a:extLst>
              <a:ext uri="{FF2B5EF4-FFF2-40B4-BE49-F238E27FC236}">
                <a16:creationId xmlns:a16="http://schemas.microsoft.com/office/drawing/2014/main" id="{6F6FF9DD-0313-71C6-0E2E-B06A342F67FC}"/>
              </a:ext>
            </a:extLst>
          </p:cNvPr>
          <p:cNvPicPr>
            <a:picLocks noChangeAspect="1"/>
          </p:cNvPicPr>
          <p:nvPr/>
        </p:nvPicPr>
        <p:blipFill>
          <a:blip r:embed="rId5"/>
          <a:stretch>
            <a:fillRect/>
          </a:stretch>
        </p:blipFill>
        <p:spPr>
          <a:xfrm>
            <a:off x="4666485" y="4036752"/>
            <a:ext cx="4077465" cy="2437527"/>
          </a:xfrm>
          <a:prstGeom prst="rect">
            <a:avLst/>
          </a:prstGeom>
        </p:spPr>
      </p:pic>
      <p:pic>
        <p:nvPicPr>
          <p:cNvPr id="20" name="Picture 19">
            <a:extLst>
              <a:ext uri="{FF2B5EF4-FFF2-40B4-BE49-F238E27FC236}">
                <a16:creationId xmlns:a16="http://schemas.microsoft.com/office/drawing/2014/main" id="{5FB0619D-60FE-9300-52C0-B462BCCE9636}"/>
              </a:ext>
            </a:extLst>
          </p:cNvPr>
          <p:cNvPicPr>
            <a:picLocks noChangeAspect="1"/>
          </p:cNvPicPr>
          <p:nvPr/>
        </p:nvPicPr>
        <p:blipFill>
          <a:blip r:embed="rId6"/>
          <a:stretch>
            <a:fillRect/>
          </a:stretch>
        </p:blipFill>
        <p:spPr>
          <a:xfrm>
            <a:off x="378176" y="3268484"/>
            <a:ext cx="2506598" cy="1915642"/>
          </a:xfrm>
          <a:prstGeom prst="rect">
            <a:avLst/>
          </a:prstGeom>
        </p:spPr>
      </p:pic>
    </p:spTree>
    <p:extLst>
      <p:ext uri="{BB962C8B-B14F-4D97-AF65-F5344CB8AC3E}">
        <p14:creationId xmlns:p14="http://schemas.microsoft.com/office/powerpoint/2010/main" val="188243474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89C5E17-24D0-4696-A3C5-A2261FB455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09DA5303-A1AF-4830-806C-51FCD9618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97348" y="5285"/>
            <a:ext cx="7294653" cy="6858000"/>
            <a:chOff x="4897348" y="-5799"/>
            <a:chExt cx="7294653" cy="6858000"/>
          </a:xfrm>
        </p:grpSpPr>
        <p:sp>
          <p:nvSpPr>
            <p:cNvPr id="13" name="Freeform: Shape 12">
              <a:extLst>
                <a:ext uri="{FF2B5EF4-FFF2-40B4-BE49-F238E27FC236}">
                  <a16:creationId xmlns:a16="http://schemas.microsoft.com/office/drawing/2014/main" id="{4FAAA8C8-4EB7-45F1-BF24-3EF0F4DC4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7348" y="-5798"/>
              <a:ext cx="7294652" cy="6857999"/>
            </a:xfrm>
            <a:custGeom>
              <a:avLst/>
              <a:gdLst>
                <a:gd name="connsiteX0" fmla="*/ 7294652 w 7294652"/>
                <a:gd name="connsiteY0" fmla="*/ 6063030 h 6857999"/>
                <a:gd name="connsiteX1" fmla="*/ 7294652 w 7294652"/>
                <a:gd name="connsiteY1" fmla="*/ 6857999 h 6857999"/>
                <a:gd name="connsiteX2" fmla="*/ 6248575 w 7294652"/>
                <a:gd name="connsiteY2" fmla="*/ 6857999 h 6857999"/>
                <a:gd name="connsiteX3" fmla="*/ 6477898 w 7294652"/>
                <a:gd name="connsiteY3" fmla="*/ 6700973 h 6857999"/>
                <a:gd name="connsiteX4" fmla="*/ 6647884 w 7294652"/>
                <a:gd name="connsiteY4" fmla="*/ 6572752 h 6857999"/>
                <a:gd name="connsiteX5" fmla="*/ 6817698 w 7294652"/>
                <a:gd name="connsiteY5" fmla="*/ 6440235 h 6857999"/>
                <a:gd name="connsiteX6" fmla="*/ 7161451 w 7294652"/>
                <a:gd name="connsiteY6" fmla="*/ 6165232 h 6857999"/>
                <a:gd name="connsiteX7" fmla="*/ 1673436 w 7294652"/>
                <a:gd name="connsiteY7" fmla="*/ 0 h 6857999"/>
                <a:gd name="connsiteX8" fmla="*/ 2394951 w 7294652"/>
                <a:gd name="connsiteY8" fmla="*/ 0 h 6857999"/>
                <a:gd name="connsiteX9" fmla="*/ 2244659 w 7294652"/>
                <a:gd name="connsiteY9" fmla="*/ 100763 h 6857999"/>
                <a:gd name="connsiteX10" fmla="*/ 1743903 w 7294652"/>
                <a:gd name="connsiteY10" fmla="*/ 498975 h 6857999"/>
                <a:gd name="connsiteX11" fmla="*/ 1163821 w 7294652"/>
                <a:gd name="connsiteY11" fmla="*/ 1121514 h 6857999"/>
                <a:gd name="connsiteX12" fmla="*/ 704911 w 7294652"/>
                <a:gd name="connsiteY12" fmla="*/ 1837036 h 6857999"/>
                <a:gd name="connsiteX13" fmla="*/ 393472 w 7294652"/>
                <a:gd name="connsiteY13" fmla="*/ 2627669 h 6857999"/>
                <a:gd name="connsiteX14" fmla="*/ 280032 w 7294652"/>
                <a:gd name="connsiteY14" fmla="*/ 3472097 h 6857999"/>
                <a:gd name="connsiteX15" fmla="*/ 327813 w 7294652"/>
                <a:gd name="connsiteY15" fmla="*/ 3884602 h 6857999"/>
                <a:gd name="connsiteX16" fmla="*/ 469096 w 7294652"/>
                <a:gd name="connsiteY16" fmla="*/ 4270809 h 6857999"/>
                <a:gd name="connsiteX17" fmla="*/ 567581 w 7294652"/>
                <a:gd name="connsiteY17" fmla="*/ 4452482 h 6857999"/>
                <a:gd name="connsiteX18" fmla="*/ 680677 w 7294652"/>
                <a:gd name="connsiteY18" fmla="*/ 4628484 h 6857999"/>
                <a:gd name="connsiteX19" fmla="*/ 941928 w 7294652"/>
                <a:gd name="connsiteY19" fmla="*/ 4968628 h 6857999"/>
                <a:gd name="connsiteX20" fmla="*/ 1224665 w 7294652"/>
                <a:gd name="connsiteY20" fmla="*/ 5311349 h 6857999"/>
                <a:gd name="connsiteX21" fmla="*/ 1365259 w 7294652"/>
                <a:gd name="connsiteY21" fmla="*/ 5490273 h 6857999"/>
                <a:gd name="connsiteX22" fmla="*/ 1432808 w 7294652"/>
                <a:gd name="connsiteY22" fmla="*/ 5577931 h 6857999"/>
                <a:gd name="connsiteX23" fmla="*/ 1498980 w 7294652"/>
                <a:gd name="connsiteY23" fmla="*/ 5662148 h 6857999"/>
                <a:gd name="connsiteX24" fmla="*/ 2067548 w 7294652"/>
                <a:gd name="connsiteY24" fmla="*/ 6283312 h 6857999"/>
                <a:gd name="connsiteX25" fmla="*/ 2369879 w 7294652"/>
                <a:gd name="connsiteY25" fmla="*/ 6562782 h 6857999"/>
                <a:gd name="connsiteX26" fmla="*/ 2686645 w 7294652"/>
                <a:gd name="connsiteY26" fmla="*/ 6820598 h 6857999"/>
                <a:gd name="connsiteX27" fmla="*/ 2738907 w 7294652"/>
                <a:gd name="connsiteY27" fmla="*/ 6857999 h 6857999"/>
                <a:gd name="connsiteX28" fmla="*/ 1731787 w 7294652"/>
                <a:gd name="connsiteY28" fmla="*/ 6857999 h 6857999"/>
                <a:gd name="connsiteX29" fmla="*/ 1607949 w 7294652"/>
                <a:gd name="connsiteY29" fmla="*/ 6732770 h 6857999"/>
                <a:gd name="connsiteX30" fmla="*/ 1309057 w 7294652"/>
                <a:gd name="connsiteY30" fmla="*/ 6370109 h 6857999"/>
                <a:gd name="connsiteX31" fmla="*/ 1048147 w 7294652"/>
                <a:gd name="connsiteY31" fmla="*/ 5986138 h 6857999"/>
                <a:gd name="connsiteX32" fmla="*/ 987131 w 7294652"/>
                <a:gd name="connsiteY32" fmla="*/ 5888512 h 6857999"/>
                <a:gd name="connsiteX33" fmla="*/ 928866 w 7294652"/>
                <a:gd name="connsiteY33" fmla="*/ 5793463 h 6857999"/>
                <a:gd name="connsiteX34" fmla="*/ 813708 w 7294652"/>
                <a:gd name="connsiteY34" fmla="*/ 5609556 h 6857999"/>
                <a:gd name="connsiteX35" fmla="*/ 574972 w 7294652"/>
                <a:gd name="connsiteY35" fmla="*/ 5231598 h 6857999"/>
                <a:gd name="connsiteX36" fmla="*/ 342424 w 7294652"/>
                <a:gd name="connsiteY36" fmla="*/ 4834048 h 6857999"/>
                <a:gd name="connsiteX37" fmla="*/ 237579 w 7294652"/>
                <a:gd name="connsiteY37" fmla="*/ 4623500 h 6857999"/>
                <a:gd name="connsiteX38" fmla="*/ 148373 w 7294652"/>
                <a:gd name="connsiteY38" fmla="*/ 4404356 h 6857999"/>
                <a:gd name="connsiteX39" fmla="*/ 79623 w 7294652"/>
                <a:gd name="connsiteY39" fmla="*/ 4175762 h 6857999"/>
                <a:gd name="connsiteX40" fmla="*/ 54185 w 7294652"/>
                <a:gd name="connsiteY40" fmla="*/ 4059229 h 6857999"/>
                <a:gd name="connsiteX41" fmla="*/ 43013 w 7294652"/>
                <a:gd name="connsiteY41" fmla="*/ 4000790 h 6857999"/>
                <a:gd name="connsiteX42" fmla="*/ 33734 w 7294652"/>
                <a:gd name="connsiteY42" fmla="*/ 3942180 h 6857999"/>
                <a:gd name="connsiteX43" fmla="*/ 45 w 7294652"/>
                <a:gd name="connsiteY43" fmla="*/ 3472097 h 6857999"/>
                <a:gd name="connsiteX44" fmla="*/ 95436 w 7294652"/>
                <a:gd name="connsiteY44" fmla="*/ 2557372 h 6857999"/>
                <a:gd name="connsiteX45" fmla="*/ 382126 w 7294652"/>
                <a:gd name="connsiteY45" fmla="*/ 1680799 h 6857999"/>
                <a:gd name="connsiteX46" fmla="*/ 1457043 w 7294652"/>
                <a:gd name="connsiteY46" fmla="*/ 1921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7294652" h="6857999">
                  <a:moveTo>
                    <a:pt x="7294652" y="6063030"/>
                  </a:moveTo>
                  <a:lnTo>
                    <a:pt x="7294652" y="6857999"/>
                  </a:lnTo>
                  <a:lnTo>
                    <a:pt x="6248575" y="6857999"/>
                  </a:lnTo>
                  <a:lnTo>
                    <a:pt x="6477898" y="6700973"/>
                  </a:lnTo>
                  <a:cubicBezTo>
                    <a:pt x="6534790" y="6659378"/>
                    <a:pt x="6591336" y="6616237"/>
                    <a:pt x="6647884" y="6572752"/>
                  </a:cubicBezTo>
                  <a:cubicBezTo>
                    <a:pt x="6704432" y="6529268"/>
                    <a:pt x="6761151" y="6485095"/>
                    <a:pt x="6817698" y="6440235"/>
                  </a:cubicBezTo>
                  <a:lnTo>
                    <a:pt x="7161451" y="6165232"/>
                  </a:lnTo>
                  <a:close/>
                  <a:moveTo>
                    <a:pt x="1673436" y="0"/>
                  </a:moveTo>
                  <a:lnTo>
                    <a:pt x="2394951" y="0"/>
                  </a:lnTo>
                  <a:lnTo>
                    <a:pt x="2244659" y="100763"/>
                  </a:lnTo>
                  <a:cubicBezTo>
                    <a:pt x="2071051" y="224086"/>
                    <a:pt x="1903860" y="356975"/>
                    <a:pt x="1743903" y="498975"/>
                  </a:cubicBezTo>
                  <a:cubicBezTo>
                    <a:pt x="1533218" y="689638"/>
                    <a:pt x="1339146" y="897902"/>
                    <a:pt x="1163821" y="1121514"/>
                  </a:cubicBezTo>
                  <a:cubicBezTo>
                    <a:pt x="988284" y="1344764"/>
                    <a:pt x="834608" y="1584376"/>
                    <a:pt x="704911" y="1837036"/>
                  </a:cubicBezTo>
                  <a:cubicBezTo>
                    <a:pt x="573950" y="2089059"/>
                    <a:pt x="469577" y="2354041"/>
                    <a:pt x="393472" y="2627669"/>
                  </a:cubicBezTo>
                  <a:cubicBezTo>
                    <a:pt x="318269" y="2902842"/>
                    <a:pt x="280119" y="3186833"/>
                    <a:pt x="280032" y="3472097"/>
                  </a:cubicBezTo>
                  <a:cubicBezTo>
                    <a:pt x="280349" y="3610956"/>
                    <a:pt x="296380" y="3749334"/>
                    <a:pt x="327813" y="3884602"/>
                  </a:cubicBezTo>
                  <a:cubicBezTo>
                    <a:pt x="360878" y="4018046"/>
                    <a:pt x="408244" y="4147540"/>
                    <a:pt x="469096" y="4270809"/>
                  </a:cubicBezTo>
                  <a:cubicBezTo>
                    <a:pt x="499175" y="4332511"/>
                    <a:pt x="532347" y="4393012"/>
                    <a:pt x="567581" y="4452482"/>
                  </a:cubicBezTo>
                  <a:cubicBezTo>
                    <a:pt x="602815" y="4511953"/>
                    <a:pt x="641144" y="4570562"/>
                    <a:pt x="680677" y="4628484"/>
                  </a:cubicBezTo>
                  <a:cubicBezTo>
                    <a:pt x="760771" y="4743985"/>
                    <a:pt x="849802" y="4856048"/>
                    <a:pt x="941928" y="4968628"/>
                  </a:cubicBezTo>
                  <a:cubicBezTo>
                    <a:pt x="1034055" y="5081206"/>
                    <a:pt x="1130994" y="5193958"/>
                    <a:pt x="1224665" y="5311349"/>
                  </a:cubicBezTo>
                  <a:cubicBezTo>
                    <a:pt x="1271987" y="5369787"/>
                    <a:pt x="1318853" y="5429429"/>
                    <a:pt x="1365259" y="5490273"/>
                  </a:cubicBezTo>
                  <a:lnTo>
                    <a:pt x="1432808" y="5577931"/>
                  </a:lnTo>
                  <a:cubicBezTo>
                    <a:pt x="1454979" y="5605947"/>
                    <a:pt x="1476121" y="5634821"/>
                    <a:pt x="1498980" y="5662148"/>
                  </a:cubicBezTo>
                  <a:cubicBezTo>
                    <a:pt x="1676323" y="5880038"/>
                    <a:pt x="1866158" y="6087441"/>
                    <a:pt x="2067548" y="6283312"/>
                  </a:cubicBezTo>
                  <a:cubicBezTo>
                    <a:pt x="2166203" y="6379907"/>
                    <a:pt x="2266974" y="6473064"/>
                    <a:pt x="2369879" y="6562782"/>
                  </a:cubicBezTo>
                  <a:cubicBezTo>
                    <a:pt x="2473005" y="6652331"/>
                    <a:pt x="2577677" y="6738957"/>
                    <a:pt x="2686645" y="6820598"/>
                  </a:cubicBezTo>
                  <a:lnTo>
                    <a:pt x="2738907" y="6857999"/>
                  </a:lnTo>
                  <a:lnTo>
                    <a:pt x="1731787" y="6857999"/>
                  </a:lnTo>
                  <a:lnTo>
                    <a:pt x="1607949" y="6732770"/>
                  </a:lnTo>
                  <a:cubicBezTo>
                    <a:pt x="1501232" y="6617903"/>
                    <a:pt x="1401421" y="6496799"/>
                    <a:pt x="1309057" y="6370109"/>
                  </a:cubicBezTo>
                  <a:cubicBezTo>
                    <a:pt x="1217103" y="6244469"/>
                    <a:pt x="1129618" y="6116590"/>
                    <a:pt x="1048147" y="5986138"/>
                  </a:cubicBezTo>
                  <a:cubicBezTo>
                    <a:pt x="1027179" y="5953825"/>
                    <a:pt x="1007414" y="5920996"/>
                    <a:pt x="987131" y="5888512"/>
                  </a:cubicBezTo>
                  <a:lnTo>
                    <a:pt x="928866" y="5793463"/>
                  </a:lnTo>
                  <a:cubicBezTo>
                    <a:pt x="891568" y="5732276"/>
                    <a:pt x="852725" y="5671260"/>
                    <a:pt x="813708" y="5609556"/>
                  </a:cubicBezTo>
                  <a:lnTo>
                    <a:pt x="574972" y="5231598"/>
                  </a:lnTo>
                  <a:cubicBezTo>
                    <a:pt x="495221" y="5103551"/>
                    <a:pt x="416158" y="4971549"/>
                    <a:pt x="342424" y="4834048"/>
                  </a:cubicBezTo>
                  <a:cubicBezTo>
                    <a:pt x="305641" y="4765298"/>
                    <a:pt x="270236" y="4695343"/>
                    <a:pt x="237579" y="4623500"/>
                  </a:cubicBezTo>
                  <a:cubicBezTo>
                    <a:pt x="204922" y="4551655"/>
                    <a:pt x="175187" y="4478607"/>
                    <a:pt x="148373" y="4404356"/>
                  </a:cubicBezTo>
                  <a:cubicBezTo>
                    <a:pt x="121561" y="4330107"/>
                    <a:pt x="99046" y="4252934"/>
                    <a:pt x="79623" y="4175762"/>
                  </a:cubicBezTo>
                  <a:cubicBezTo>
                    <a:pt x="70514" y="4136916"/>
                    <a:pt x="61577" y="4098245"/>
                    <a:pt x="54185" y="4059229"/>
                  </a:cubicBezTo>
                  <a:lnTo>
                    <a:pt x="43013" y="4000790"/>
                  </a:lnTo>
                  <a:lnTo>
                    <a:pt x="33734" y="3942180"/>
                  </a:lnTo>
                  <a:cubicBezTo>
                    <a:pt x="10461" y="3786581"/>
                    <a:pt x="-801" y="3629416"/>
                    <a:pt x="45" y="3472097"/>
                  </a:cubicBezTo>
                  <a:cubicBezTo>
                    <a:pt x="863" y="3164748"/>
                    <a:pt x="32824" y="2858275"/>
                    <a:pt x="95436" y="2557372"/>
                  </a:cubicBezTo>
                  <a:cubicBezTo>
                    <a:pt x="157549" y="2255281"/>
                    <a:pt x="253728" y="1961216"/>
                    <a:pt x="382126" y="1680799"/>
                  </a:cubicBezTo>
                  <a:cubicBezTo>
                    <a:pt x="639940" y="1120482"/>
                    <a:pt x="1015492" y="619117"/>
                    <a:pt x="1457043" y="192176"/>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A77FC097-E4F2-4A45-82E8-3808FA553C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0650" y="-5799"/>
              <a:ext cx="7291350" cy="6858000"/>
            </a:xfrm>
            <a:custGeom>
              <a:avLst/>
              <a:gdLst>
                <a:gd name="connsiteX0" fmla="*/ 7291350 w 7291350"/>
                <a:gd name="connsiteY0" fmla="*/ 5718699 h 6858000"/>
                <a:gd name="connsiteX1" fmla="*/ 7291350 w 7291350"/>
                <a:gd name="connsiteY1" fmla="*/ 6806115 h 6858000"/>
                <a:gd name="connsiteX2" fmla="*/ 7224124 w 7291350"/>
                <a:gd name="connsiteY2" fmla="*/ 6858000 h 6858000"/>
                <a:gd name="connsiteX3" fmla="*/ 5607142 w 7291350"/>
                <a:gd name="connsiteY3" fmla="*/ 6858000 h 6858000"/>
                <a:gd name="connsiteX4" fmla="*/ 5736072 w 7291350"/>
                <a:gd name="connsiteY4" fmla="*/ 6801170 h 6858000"/>
                <a:gd name="connsiteX5" fmla="*/ 6949826 w 7291350"/>
                <a:gd name="connsiteY5" fmla="*/ 5983707 h 6858000"/>
                <a:gd name="connsiteX6" fmla="*/ 7220703 w 7291350"/>
                <a:gd name="connsiteY6" fmla="*/ 5773675 h 6858000"/>
                <a:gd name="connsiteX7" fmla="*/ 7218419 w 7291350"/>
                <a:gd name="connsiteY7" fmla="*/ 0 h 6858000"/>
                <a:gd name="connsiteX8" fmla="*/ 7291350 w 7291350"/>
                <a:gd name="connsiteY8" fmla="*/ 0 h 6858000"/>
                <a:gd name="connsiteX9" fmla="*/ 7291350 w 7291350"/>
                <a:gd name="connsiteY9" fmla="*/ 50138 h 6858000"/>
                <a:gd name="connsiteX10" fmla="*/ 1797607 w 7291350"/>
                <a:gd name="connsiteY10" fmla="*/ 0 h 6858000"/>
                <a:gd name="connsiteX11" fmla="*/ 3385676 w 7291350"/>
                <a:gd name="connsiteY11" fmla="*/ 0 h 6858000"/>
                <a:gd name="connsiteX12" fmla="*/ 3360567 w 7291350"/>
                <a:gd name="connsiteY12" fmla="*/ 11552 h 6858000"/>
                <a:gd name="connsiteX13" fmla="*/ 2267395 w 7291350"/>
                <a:gd name="connsiteY13" fmla="*/ 725831 h 6858000"/>
                <a:gd name="connsiteX14" fmla="*/ 1234074 w 7291350"/>
                <a:gd name="connsiteY14" fmla="*/ 2007171 h 6858000"/>
                <a:gd name="connsiteX15" fmla="*/ 859383 w 7291350"/>
                <a:gd name="connsiteY15" fmla="*/ 3498372 h 6858000"/>
                <a:gd name="connsiteX16" fmla="*/ 1479513 w 7291350"/>
                <a:gd name="connsiteY16" fmla="*/ 4883182 h 6858000"/>
                <a:gd name="connsiteX17" fmla="*/ 1791985 w 7291350"/>
                <a:gd name="connsiteY17" fmla="*/ 5322671 h 6858000"/>
                <a:gd name="connsiteX18" fmla="*/ 3397295 w 7291350"/>
                <a:gd name="connsiteY18" fmla="*/ 6784567 h 6858000"/>
                <a:gd name="connsiteX19" fmla="*/ 3590446 w 7291350"/>
                <a:gd name="connsiteY19" fmla="*/ 6858000 h 6858000"/>
                <a:gd name="connsiteX20" fmla="*/ 1970757 w 7291350"/>
                <a:gd name="connsiteY20" fmla="*/ 6858000 h 6858000"/>
                <a:gd name="connsiteX21" fmla="*/ 1735872 w 7291350"/>
                <a:gd name="connsiteY21" fmla="*/ 6627685 h 6858000"/>
                <a:gd name="connsiteX22" fmla="*/ 1080932 w 7291350"/>
                <a:gd name="connsiteY22" fmla="*/ 5805127 h 6858000"/>
                <a:gd name="connsiteX23" fmla="*/ 0 w 7291350"/>
                <a:gd name="connsiteY23" fmla="*/ 3498372 h 6858000"/>
                <a:gd name="connsiteX24" fmla="*/ 1708174 w 7291350"/>
                <a:gd name="connsiteY24" fmla="*/ 733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91350" h="6858000">
                  <a:moveTo>
                    <a:pt x="7291350" y="5718699"/>
                  </a:moveTo>
                  <a:lnTo>
                    <a:pt x="7291350" y="6806115"/>
                  </a:lnTo>
                  <a:lnTo>
                    <a:pt x="7224124" y="6858000"/>
                  </a:lnTo>
                  <a:lnTo>
                    <a:pt x="5607142" y="6858000"/>
                  </a:lnTo>
                  <a:lnTo>
                    <a:pt x="5736072" y="6801170"/>
                  </a:lnTo>
                  <a:cubicBezTo>
                    <a:pt x="6122313" y="6616106"/>
                    <a:pt x="6503069" y="6332805"/>
                    <a:pt x="6949826" y="5983707"/>
                  </a:cubicBezTo>
                  <a:cubicBezTo>
                    <a:pt x="7041094" y="5912378"/>
                    <a:pt x="7132358" y="5842426"/>
                    <a:pt x="7220703" y="5773675"/>
                  </a:cubicBezTo>
                  <a:close/>
                  <a:moveTo>
                    <a:pt x="7218419" y="0"/>
                  </a:moveTo>
                  <a:lnTo>
                    <a:pt x="7291350" y="0"/>
                  </a:lnTo>
                  <a:lnTo>
                    <a:pt x="7291350" y="50138"/>
                  </a:lnTo>
                  <a:close/>
                  <a:moveTo>
                    <a:pt x="1797607" y="0"/>
                  </a:moveTo>
                  <a:lnTo>
                    <a:pt x="3385676" y="0"/>
                  </a:lnTo>
                  <a:lnTo>
                    <a:pt x="3360567" y="11552"/>
                  </a:lnTo>
                  <a:cubicBezTo>
                    <a:pt x="2968013" y="202286"/>
                    <a:pt x="2600620" y="442170"/>
                    <a:pt x="2267395" y="725831"/>
                  </a:cubicBezTo>
                  <a:cubicBezTo>
                    <a:pt x="1824986" y="1104820"/>
                    <a:pt x="1477279" y="1536057"/>
                    <a:pt x="1234074" y="2007171"/>
                  </a:cubicBezTo>
                  <a:cubicBezTo>
                    <a:pt x="985368" y="2488770"/>
                    <a:pt x="859383" y="2990476"/>
                    <a:pt x="859383" y="3498372"/>
                  </a:cubicBezTo>
                  <a:cubicBezTo>
                    <a:pt x="859383" y="4010222"/>
                    <a:pt x="1060651" y="4308942"/>
                    <a:pt x="1479513" y="4883182"/>
                  </a:cubicBezTo>
                  <a:cubicBezTo>
                    <a:pt x="1580577" y="5021714"/>
                    <a:pt x="1685078" y="5164888"/>
                    <a:pt x="1791985" y="5322671"/>
                  </a:cubicBezTo>
                  <a:cubicBezTo>
                    <a:pt x="2283419" y="6046950"/>
                    <a:pt x="2796809" y="6521439"/>
                    <a:pt x="3397295" y="6784567"/>
                  </a:cubicBezTo>
                  <a:lnTo>
                    <a:pt x="3590446" y="6858000"/>
                  </a:lnTo>
                  <a:lnTo>
                    <a:pt x="1970757" y="6858000"/>
                  </a:lnTo>
                  <a:lnTo>
                    <a:pt x="1735872" y="6627685"/>
                  </a:lnTo>
                  <a:cubicBezTo>
                    <a:pt x="1502484" y="6382823"/>
                    <a:pt x="1285774" y="6107254"/>
                    <a:pt x="1080932" y="5805127"/>
                  </a:cubicBezTo>
                  <a:cubicBezTo>
                    <a:pt x="556365" y="5032027"/>
                    <a:pt x="0" y="4501616"/>
                    <a:pt x="0" y="3498372"/>
                  </a:cubicBezTo>
                  <a:cubicBezTo>
                    <a:pt x="0" y="2160829"/>
                    <a:pt x="685186" y="949872"/>
                    <a:pt x="1708174" y="7330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0DF88B0-FA8A-47F5-8EAC-1880B1A51B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2894" y="-5799"/>
              <a:ext cx="7269107" cy="6858000"/>
            </a:xfrm>
            <a:custGeom>
              <a:avLst/>
              <a:gdLst>
                <a:gd name="connsiteX0" fmla="*/ 7269107 w 7269107"/>
                <a:gd name="connsiteY0" fmla="*/ 5518449 h 6858000"/>
                <a:gd name="connsiteX1" fmla="*/ 7269107 w 7269107"/>
                <a:gd name="connsiteY1" fmla="*/ 6823281 h 6858000"/>
                <a:gd name="connsiteX2" fmla="*/ 7224122 w 7269107"/>
                <a:gd name="connsiteY2" fmla="*/ 6858000 h 6858000"/>
                <a:gd name="connsiteX3" fmla="*/ 4927054 w 7269107"/>
                <a:gd name="connsiteY3" fmla="*/ 6858000 h 6858000"/>
                <a:gd name="connsiteX4" fmla="*/ 4982167 w 7269107"/>
                <a:gd name="connsiteY4" fmla="*/ 6852876 h 6858000"/>
                <a:gd name="connsiteX5" fmla="*/ 5743768 w 7269107"/>
                <a:gd name="connsiteY5" fmla="*/ 6606245 h 6858000"/>
                <a:gd name="connsiteX6" fmla="*/ 6843778 w 7269107"/>
                <a:gd name="connsiteY6" fmla="*/ 5848440 h 6858000"/>
                <a:gd name="connsiteX7" fmla="*/ 7115515 w 7269107"/>
                <a:gd name="connsiteY7" fmla="*/ 5637891 h 6858000"/>
                <a:gd name="connsiteX8" fmla="*/ 6870111 w 7269107"/>
                <a:gd name="connsiteY8" fmla="*/ 0 h 6858000"/>
                <a:gd name="connsiteX9" fmla="*/ 7269107 w 7269107"/>
                <a:gd name="connsiteY9" fmla="*/ 0 h 6858000"/>
                <a:gd name="connsiteX10" fmla="*/ 7269107 w 7269107"/>
                <a:gd name="connsiteY10" fmla="*/ 243137 h 6858000"/>
                <a:gd name="connsiteX11" fmla="*/ 7089989 w 7269107"/>
                <a:gd name="connsiteY11" fmla="*/ 119955 h 6858000"/>
                <a:gd name="connsiteX12" fmla="*/ 6952948 w 7269107"/>
                <a:gd name="connsiteY12" fmla="*/ 41521 h 6858000"/>
                <a:gd name="connsiteX13" fmla="*/ 1797606 w 7269107"/>
                <a:gd name="connsiteY13" fmla="*/ 0 h 6858000"/>
                <a:gd name="connsiteX14" fmla="*/ 3815328 w 7269107"/>
                <a:gd name="connsiteY14" fmla="*/ 0 h 6858000"/>
                <a:gd name="connsiteX15" fmla="*/ 3627371 w 7269107"/>
                <a:gd name="connsiteY15" fmla="*/ 77142 h 6858000"/>
                <a:gd name="connsiteX16" fmla="*/ 2379115 w 7269107"/>
                <a:gd name="connsiteY16" fmla="*/ 856285 h 6858000"/>
                <a:gd name="connsiteX17" fmla="*/ 1386699 w 7269107"/>
                <a:gd name="connsiteY17" fmla="*/ 2086062 h 6858000"/>
                <a:gd name="connsiteX18" fmla="*/ 1031258 w 7269107"/>
                <a:gd name="connsiteY18" fmla="*/ 3498372 h 6858000"/>
                <a:gd name="connsiteX19" fmla="*/ 1618904 w 7269107"/>
                <a:gd name="connsiteY19" fmla="*/ 4781604 h 6858000"/>
                <a:gd name="connsiteX20" fmla="*/ 1934812 w 7269107"/>
                <a:gd name="connsiteY20" fmla="*/ 5225904 h 6858000"/>
                <a:gd name="connsiteX21" fmla="*/ 3140010 w 7269107"/>
                <a:gd name="connsiteY21" fmla="*/ 6456196 h 6858000"/>
                <a:gd name="connsiteX22" fmla="*/ 4281662 w 7269107"/>
                <a:gd name="connsiteY22" fmla="*/ 6843305 h 6858000"/>
                <a:gd name="connsiteX23" fmla="*/ 4449058 w 7269107"/>
                <a:gd name="connsiteY23" fmla="*/ 6858000 h 6858000"/>
                <a:gd name="connsiteX24" fmla="*/ 1970756 w 7269107"/>
                <a:gd name="connsiteY24" fmla="*/ 6858000 h 6858000"/>
                <a:gd name="connsiteX25" fmla="*/ 1735871 w 7269107"/>
                <a:gd name="connsiteY25" fmla="*/ 6627685 h 6858000"/>
                <a:gd name="connsiteX26" fmla="*/ 1080930 w 7269107"/>
                <a:gd name="connsiteY26" fmla="*/ 5805127 h 6858000"/>
                <a:gd name="connsiteX27" fmla="*/ 0 w 7269107"/>
                <a:gd name="connsiteY27" fmla="*/ 3498372 h 6858000"/>
                <a:gd name="connsiteX28" fmla="*/ 1708172 w 7269107"/>
                <a:gd name="connsiteY28" fmla="*/ 733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269107" h="6858000">
                  <a:moveTo>
                    <a:pt x="7269107" y="5518449"/>
                  </a:moveTo>
                  <a:lnTo>
                    <a:pt x="7269107" y="6823281"/>
                  </a:lnTo>
                  <a:lnTo>
                    <a:pt x="7224122" y="6858000"/>
                  </a:lnTo>
                  <a:lnTo>
                    <a:pt x="4927054" y="6858000"/>
                  </a:lnTo>
                  <a:lnTo>
                    <a:pt x="4982167" y="6852876"/>
                  </a:lnTo>
                  <a:cubicBezTo>
                    <a:pt x="5236517" y="6821036"/>
                    <a:pt x="5483373" y="6740566"/>
                    <a:pt x="5743768" y="6606245"/>
                  </a:cubicBezTo>
                  <a:cubicBezTo>
                    <a:pt x="6099551" y="6422337"/>
                    <a:pt x="6452586" y="6154209"/>
                    <a:pt x="6843778" y="5848440"/>
                  </a:cubicBezTo>
                  <a:cubicBezTo>
                    <a:pt x="6935559" y="5776768"/>
                    <a:pt x="7026997" y="5706642"/>
                    <a:pt x="7115515" y="5637891"/>
                  </a:cubicBezTo>
                  <a:close/>
                  <a:moveTo>
                    <a:pt x="6870111" y="0"/>
                  </a:moveTo>
                  <a:lnTo>
                    <a:pt x="7269107" y="0"/>
                  </a:lnTo>
                  <a:lnTo>
                    <a:pt x="7269107" y="243137"/>
                  </a:lnTo>
                  <a:lnTo>
                    <a:pt x="7089989" y="119955"/>
                  </a:lnTo>
                  <a:cubicBezTo>
                    <a:pt x="7045081" y="92581"/>
                    <a:pt x="6999384" y="66425"/>
                    <a:pt x="6952948" y="41521"/>
                  </a:cubicBezTo>
                  <a:close/>
                  <a:moveTo>
                    <a:pt x="1797606" y="0"/>
                  </a:moveTo>
                  <a:lnTo>
                    <a:pt x="3815328" y="0"/>
                  </a:lnTo>
                  <a:lnTo>
                    <a:pt x="3627371" y="77142"/>
                  </a:lnTo>
                  <a:cubicBezTo>
                    <a:pt x="3175548" y="273822"/>
                    <a:pt x="2754868" y="536281"/>
                    <a:pt x="2379115" y="856285"/>
                  </a:cubicBezTo>
                  <a:cubicBezTo>
                    <a:pt x="1959736" y="1215679"/>
                    <a:pt x="1616497" y="1640901"/>
                    <a:pt x="1386699" y="2086062"/>
                  </a:cubicBezTo>
                  <a:cubicBezTo>
                    <a:pt x="1151572" y="2543083"/>
                    <a:pt x="1031258" y="3018150"/>
                    <a:pt x="1031258" y="3498372"/>
                  </a:cubicBezTo>
                  <a:cubicBezTo>
                    <a:pt x="1031258" y="3957455"/>
                    <a:pt x="1211213" y="4223692"/>
                    <a:pt x="1618904" y="4781604"/>
                  </a:cubicBezTo>
                  <a:cubicBezTo>
                    <a:pt x="1720826" y="4921339"/>
                    <a:pt x="1826186" y="5065887"/>
                    <a:pt x="1934812" y="5225904"/>
                  </a:cubicBezTo>
                  <a:cubicBezTo>
                    <a:pt x="2318957" y="5792064"/>
                    <a:pt x="2713069" y="6194600"/>
                    <a:pt x="3140010" y="6456196"/>
                  </a:cubicBezTo>
                  <a:cubicBezTo>
                    <a:pt x="3479423" y="6664512"/>
                    <a:pt x="3855769" y="6792387"/>
                    <a:pt x="4281662" y="6843305"/>
                  </a:cubicBezTo>
                  <a:lnTo>
                    <a:pt x="4449058" y="6858000"/>
                  </a:lnTo>
                  <a:lnTo>
                    <a:pt x="1970756" y="6858000"/>
                  </a:lnTo>
                  <a:lnTo>
                    <a:pt x="1735871" y="6627685"/>
                  </a:lnTo>
                  <a:cubicBezTo>
                    <a:pt x="1502482" y="6382823"/>
                    <a:pt x="1285773" y="6107254"/>
                    <a:pt x="1080930" y="5805127"/>
                  </a:cubicBezTo>
                  <a:cubicBezTo>
                    <a:pt x="556364" y="5032027"/>
                    <a:pt x="0" y="4501616"/>
                    <a:pt x="0" y="3498372"/>
                  </a:cubicBezTo>
                  <a:cubicBezTo>
                    <a:pt x="0" y="2160829"/>
                    <a:pt x="685185" y="949872"/>
                    <a:pt x="1708172" y="73302"/>
                  </a:cubicBezTo>
                  <a:close/>
                </a:path>
              </a:pathLst>
            </a:custGeom>
            <a:gradFill>
              <a:gsLst>
                <a:gs pos="2000">
                  <a:schemeClr val="bg1">
                    <a:alpha val="10000"/>
                  </a:schemeClr>
                </a:gs>
                <a:gs pos="5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stituent conținut 2">
            <a:extLst>
              <a:ext uri="{FF2B5EF4-FFF2-40B4-BE49-F238E27FC236}">
                <a16:creationId xmlns:a16="http://schemas.microsoft.com/office/drawing/2014/main" id="{C88BCF53-06FE-48CD-E67B-ECCDE73B1A57}"/>
              </a:ext>
            </a:extLst>
          </p:cNvPr>
          <p:cNvSpPr>
            <a:spLocks noGrp="1"/>
          </p:cNvSpPr>
          <p:nvPr>
            <p:ph idx="1"/>
          </p:nvPr>
        </p:nvSpPr>
        <p:spPr>
          <a:xfrm rot="360000">
            <a:off x="6632812" y="1032987"/>
            <a:ext cx="4919108" cy="4792027"/>
          </a:xfrm>
        </p:spPr>
        <p:txBody>
          <a:bodyPr anchor="ctr">
            <a:normAutofit/>
          </a:bodyPr>
          <a:lstStyle/>
          <a:p>
            <a:r>
              <a:rPr lang="ro-RO" sz="2000" b="1" u="sng" dirty="0">
                <a:solidFill>
                  <a:schemeClr val="tx2"/>
                </a:solidFill>
                <a:cs typeface="Calibri"/>
              </a:rPr>
              <a:t>Utilizarea aplicațiilor Google Forms si Exel</a:t>
            </a:r>
          </a:p>
        </p:txBody>
      </p:sp>
      <p:sp>
        <p:nvSpPr>
          <p:cNvPr id="4" name="Dreptunghi: colțuri rotunjite 3">
            <a:extLst>
              <a:ext uri="{FF2B5EF4-FFF2-40B4-BE49-F238E27FC236}">
                <a16:creationId xmlns:a16="http://schemas.microsoft.com/office/drawing/2014/main" id="{EB6F3B2B-9150-8AAB-5C55-474C957F640A}"/>
              </a:ext>
            </a:extLst>
          </p:cNvPr>
          <p:cNvSpPr/>
          <p:nvPr/>
        </p:nvSpPr>
        <p:spPr>
          <a:xfrm>
            <a:off x="602074" y="592667"/>
            <a:ext cx="3894666" cy="5926666"/>
          </a:xfrm>
          <a:prstGeom prst="round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RO" dirty="0">
                <a:ea typeface="+mn-lt"/>
                <a:cs typeface="+mn-lt"/>
              </a:rPr>
              <a:t>Pagina noastră web beneficiază de un design orientat spre utilizator, concentrându-se pe o interfață front-end curată și eficientă. Pentru componentele de back-end, ne-am simplificat infrastructura prin integrarea cu servicii Google de încredere, cum ar fi Google Forms pentru colectarea și gestionarea interacțiunilor utilizatorilor,ulterior  salvate intr un fisier Excel care pot fii accesate doar de catre un administrator.</a:t>
            </a:r>
            <a:endParaRPr lang="ro-RO" dirty="0"/>
          </a:p>
        </p:txBody>
      </p:sp>
      <p:pic>
        <p:nvPicPr>
          <p:cNvPr id="5" name="Imagine 4" descr="O imagine care conține simbol, verde&#10;&#10;Descriere generată automat">
            <a:extLst>
              <a:ext uri="{FF2B5EF4-FFF2-40B4-BE49-F238E27FC236}">
                <a16:creationId xmlns:a16="http://schemas.microsoft.com/office/drawing/2014/main" id="{954D6929-3387-0FEE-876B-799A9997A0DC}"/>
              </a:ext>
            </a:extLst>
          </p:cNvPr>
          <p:cNvPicPr>
            <a:picLocks noChangeAspect="1"/>
          </p:cNvPicPr>
          <p:nvPr/>
        </p:nvPicPr>
        <p:blipFill>
          <a:blip r:embed="rId2"/>
          <a:stretch>
            <a:fillRect/>
          </a:stretch>
        </p:blipFill>
        <p:spPr>
          <a:xfrm>
            <a:off x="9847498" y="5417314"/>
            <a:ext cx="1311746" cy="868187"/>
          </a:xfrm>
          <a:prstGeom prst="rect">
            <a:avLst/>
          </a:prstGeom>
        </p:spPr>
      </p:pic>
      <p:pic>
        <p:nvPicPr>
          <p:cNvPr id="6" name="Imagine 5" descr="O imagine care conține text, captură de ecran, Font, siglă&#10;&#10;Descriere generată automat">
            <a:extLst>
              <a:ext uri="{FF2B5EF4-FFF2-40B4-BE49-F238E27FC236}">
                <a16:creationId xmlns:a16="http://schemas.microsoft.com/office/drawing/2014/main" id="{DEA43E0E-26A4-E9DB-D48C-314C69640963}"/>
              </a:ext>
            </a:extLst>
          </p:cNvPr>
          <p:cNvPicPr>
            <a:picLocks noChangeAspect="1"/>
          </p:cNvPicPr>
          <p:nvPr/>
        </p:nvPicPr>
        <p:blipFill>
          <a:blip r:embed="rId3"/>
          <a:stretch>
            <a:fillRect/>
          </a:stretch>
        </p:blipFill>
        <p:spPr>
          <a:xfrm>
            <a:off x="7442142" y="1030994"/>
            <a:ext cx="1098903" cy="1089496"/>
          </a:xfrm>
          <a:prstGeom prst="rect">
            <a:avLst/>
          </a:prstGeom>
        </p:spPr>
      </p:pic>
    </p:spTree>
    <p:extLst>
      <p:ext uri="{BB962C8B-B14F-4D97-AF65-F5344CB8AC3E}">
        <p14:creationId xmlns:p14="http://schemas.microsoft.com/office/powerpoint/2010/main" val="108658994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4A6836E-C603-43CB-9DA7-89D8E3FA38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96007DD-F9BF-4F0F-B8C6-C514B2841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u 1">
            <a:extLst>
              <a:ext uri="{FF2B5EF4-FFF2-40B4-BE49-F238E27FC236}">
                <a16:creationId xmlns:a16="http://schemas.microsoft.com/office/drawing/2014/main" id="{A5273E9F-5006-1270-17B1-B94C5CFB3A71}"/>
              </a:ext>
            </a:extLst>
          </p:cNvPr>
          <p:cNvSpPr>
            <a:spLocks noGrp="1"/>
          </p:cNvSpPr>
          <p:nvPr>
            <p:ph type="title"/>
          </p:nvPr>
        </p:nvSpPr>
        <p:spPr>
          <a:xfrm>
            <a:off x="593999" y="1462166"/>
            <a:ext cx="3543929" cy="439758"/>
          </a:xfrm>
        </p:spPr>
        <p:txBody>
          <a:bodyPr vert="horz" lIns="91440" tIns="45720" rIns="91440" bIns="45720" rtlCol="0" anchor="b">
            <a:normAutofit fontScale="90000"/>
          </a:bodyPr>
          <a:lstStyle/>
          <a:p>
            <a:pPr algn="ctr"/>
            <a:endParaRPr lang="ro-RO" sz="2800" b="1">
              <a:solidFill>
                <a:srgbClr val="FFFFFF"/>
              </a:solidFill>
              <a:latin typeface="Calibri"/>
              <a:cs typeface="Calibri"/>
            </a:endParaRPr>
          </a:p>
          <a:p>
            <a:pPr algn="ctr"/>
            <a:endParaRPr lang="en-US" sz="5200" kern="1200">
              <a:solidFill>
                <a:schemeClr val="tx2"/>
              </a:solidFill>
              <a:latin typeface="+mj-lt"/>
              <a:cs typeface="Calibri Light"/>
            </a:endParaRPr>
          </a:p>
        </p:txBody>
      </p:sp>
      <p:grpSp>
        <p:nvGrpSpPr>
          <p:cNvPr id="12" name="Group 11">
            <a:extLst>
              <a:ext uri="{FF2B5EF4-FFF2-40B4-BE49-F238E27FC236}">
                <a16:creationId xmlns:a16="http://schemas.microsoft.com/office/drawing/2014/main" id="{8A0FAFCA-5C96-453B-83B7-A9AEF7F189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4A0F84AE-A24D-4353-B1BA-BD80DAA385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AF093259-3E74-43A1-944B-B106C8105E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AAA28A35-1E54-4054-BB95-42FAFA13A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FBA3A17F-F3BD-4B94-9CC8-006700210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CD0398DD-AD75-4E2B-A3C6-35073082A8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56265" y="3658536"/>
            <a:ext cx="3655725" cy="2743201"/>
            <a:chOff x="-305" y="-1"/>
            <a:chExt cx="3832880" cy="2876136"/>
          </a:xfrm>
        </p:grpSpPr>
        <p:sp>
          <p:nvSpPr>
            <p:cNvPr id="19" name="Freeform: Shape 18">
              <a:extLst>
                <a:ext uri="{FF2B5EF4-FFF2-40B4-BE49-F238E27FC236}">
                  <a16:creationId xmlns:a16="http://schemas.microsoft.com/office/drawing/2014/main" id="{03E4F247-A844-4CD1-A37E-B7EA0DA2DB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E2387B1B-D4D3-493F-8D7A-C7A89DBD4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C3404477-1F13-4859-84DA-12A303AC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1B8C62FD-B708-4F00-80BB-1250C6011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Dreptunghi: colțuri de sus decupate 3">
            <a:extLst>
              <a:ext uri="{FF2B5EF4-FFF2-40B4-BE49-F238E27FC236}">
                <a16:creationId xmlns:a16="http://schemas.microsoft.com/office/drawing/2014/main" id="{F8F7B945-A68A-C43B-8626-8C47DD372953}"/>
              </a:ext>
            </a:extLst>
          </p:cNvPr>
          <p:cNvSpPr/>
          <p:nvPr/>
        </p:nvSpPr>
        <p:spPr>
          <a:xfrm>
            <a:off x="353785" y="154213"/>
            <a:ext cx="3746500" cy="2521857"/>
          </a:xfrm>
          <a:prstGeom prst="snip2Same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ro-RO" sz="2400" b="1" dirty="0">
                <a:cs typeface="Calibri"/>
              </a:rPr>
              <a:t>Varianta finală a aplicației</a:t>
            </a:r>
            <a:endParaRPr lang="ro-RO" sz="2400" b="1" dirty="0"/>
          </a:p>
        </p:txBody>
      </p:sp>
      <p:pic>
        <p:nvPicPr>
          <p:cNvPr id="5" name="Imagine 4" descr="O imagine care conține text, captură de ecran, Font, proiectare&#10;&#10;Descriere generată automat">
            <a:extLst>
              <a:ext uri="{FF2B5EF4-FFF2-40B4-BE49-F238E27FC236}">
                <a16:creationId xmlns:a16="http://schemas.microsoft.com/office/drawing/2014/main" id="{2DF32385-1D05-514E-7100-87298D845B3A}"/>
              </a:ext>
            </a:extLst>
          </p:cNvPr>
          <p:cNvPicPr>
            <a:picLocks noChangeAspect="1"/>
          </p:cNvPicPr>
          <p:nvPr/>
        </p:nvPicPr>
        <p:blipFill>
          <a:blip r:embed="rId2"/>
          <a:stretch>
            <a:fillRect/>
          </a:stretch>
        </p:blipFill>
        <p:spPr>
          <a:xfrm>
            <a:off x="2029172" y="3017622"/>
            <a:ext cx="2255651" cy="3403472"/>
          </a:xfrm>
          <a:prstGeom prst="rect">
            <a:avLst/>
          </a:prstGeom>
        </p:spPr>
      </p:pic>
      <p:pic>
        <p:nvPicPr>
          <p:cNvPr id="6" name="Imagine 5" descr="O imagine care conține text, electronice, captură de ecran, Site web&#10;&#10;Descriere generată automat">
            <a:extLst>
              <a:ext uri="{FF2B5EF4-FFF2-40B4-BE49-F238E27FC236}">
                <a16:creationId xmlns:a16="http://schemas.microsoft.com/office/drawing/2014/main" id="{F1524058-C0FB-A38A-51F5-543338EB2F4A}"/>
              </a:ext>
            </a:extLst>
          </p:cNvPr>
          <p:cNvPicPr>
            <a:picLocks noChangeAspect="1"/>
          </p:cNvPicPr>
          <p:nvPr/>
        </p:nvPicPr>
        <p:blipFill>
          <a:blip r:embed="rId3"/>
          <a:stretch>
            <a:fillRect/>
          </a:stretch>
        </p:blipFill>
        <p:spPr>
          <a:xfrm>
            <a:off x="8829103" y="3017622"/>
            <a:ext cx="2264311" cy="3403472"/>
          </a:xfrm>
          <a:prstGeom prst="rect">
            <a:avLst/>
          </a:prstGeom>
        </p:spPr>
      </p:pic>
      <p:pic>
        <p:nvPicPr>
          <p:cNvPr id="7" name="Imagine 6" descr="O imagine care conține Grafică, Font, siglă, design grafic&#10;&#10;Descriere generată automat">
            <a:extLst>
              <a:ext uri="{FF2B5EF4-FFF2-40B4-BE49-F238E27FC236}">
                <a16:creationId xmlns:a16="http://schemas.microsoft.com/office/drawing/2014/main" id="{2CD36C5D-2DD0-2D4F-CD0D-C20D60A2E717}"/>
              </a:ext>
            </a:extLst>
          </p:cNvPr>
          <p:cNvPicPr>
            <a:picLocks noChangeAspect="1"/>
          </p:cNvPicPr>
          <p:nvPr/>
        </p:nvPicPr>
        <p:blipFill>
          <a:blip r:embed="rId4"/>
          <a:stretch>
            <a:fillRect/>
          </a:stretch>
        </p:blipFill>
        <p:spPr>
          <a:xfrm rot="780000">
            <a:off x="9494384" y="263072"/>
            <a:ext cx="2011590" cy="1025072"/>
          </a:xfrm>
          <a:prstGeom prst="rect">
            <a:avLst/>
          </a:prstGeom>
        </p:spPr>
      </p:pic>
      <p:pic>
        <p:nvPicPr>
          <p:cNvPr id="9" name="Imagine 8" descr="O imagine care conține simbol, proiectare, Font, siglă&#10;&#10;Descriere generată automat">
            <a:extLst>
              <a:ext uri="{FF2B5EF4-FFF2-40B4-BE49-F238E27FC236}">
                <a16:creationId xmlns:a16="http://schemas.microsoft.com/office/drawing/2014/main" id="{F60B0594-BB30-3B51-85B9-D7DD11C2EAF1}"/>
              </a:ext>
            </a:extLst>
          </p:cNvPr>
          <p:cNvPicPr>
            <a:picLocks noChangeAspect="1"/>
          </p:cNvPicPr>
          <p:nvPr/>
        </p:nvPicPr>
        <p:blipFill>
          <a:blip r:embed="rId5"/>
          <a:stretch>
            <a:fillRect/>
          </a:stretch>
        </p:blipFill>
        <p:spPr>
          <a:xfrm>
            <a:off x="11392579" y="6058579"/>
            <a:ext cx="800554" cy="800554"/>
          </a:xfrm>
          <a:prstGeom prst="rect">
            <a:avLst/>
          </a:prstGeom>
        </p:spPr>
      </p:pic>
      <p:pic>
        <p:nvPicPr>
          <p:cNvPr id="11" name="Imagine 10" descr="O imagine care conține text, captură de ecran, Font, număr&#10;&#10;Descriere generată automat">
            <a:extLst>
              <a:ext uri="{FF2B5EF4-FFF2-40B4-BE49-F238E27FC236}">
                <a16:creationId xmlns:a16="http://schemas.microsoft.com/office/drawing/2014/main" id="{509B5A62-1404-08CE-E86A-0C8056F9525D}"/>
              </a:ext>
            </a:extLst>
          </p:cNvPr>
          <p:cNvPicPr>
            <a:picLocks noChangeAspect="1"/>
          </p:cNvPicPr>
          <p:nvPr/>
        </p:nvPicPr>
        <p:blipFill>
          <a:blip r:embed="rId6"/>
          <a:stretch>
            <a:fillRect/>
          </a:stretch>
        </p:blipFill>
        <p:spPr>
          <a:xfrm>
            <a:off x="4866956" y="2453452"/>
            <a:ext cx="3380014" cy="4114800"/>
          </a:xfrm>
          <a:prstGeom prst="rect">
            <a:avLst/>
          </a:prstGeom>
        </p:spPr>
      </p:pic>
    </p:spTree>
    <p:extLst>
      <p:ext uri="{BB962C8B-B14F-4D97-AF65-F5344CB8AC3E}">
        <p14:creationId xmlns:p14="http://schemas.microsoft.com/office/powerpoint/2010/main" val="3420722464"/>
      </p:ext>
    </p:extLst>
  </p:cSld>
  <p:clrMapOvr>
    <a:masterClrMapping/>
  </p:clrMapOvr>
  <p:transition spd="slow">
    <p:push dir="u"/>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otalTime>25</TotalTime>
  <Words>808</Words>
  <Application>Microsoft Office PowerPoint</Application>
  <PresentationFormat>Widescreen</PresentationFormat>
  <Paragraphs>61</Paragraphs>
  <Slides>14</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Aptos Narrow</vt:lpstr>
      <vt:lpstr>Arial</vt:lpstr>
      <vt:lpstr>Calibri</vt:lpstr>
      <vt:lpstr>Calibri Light</vt:lpstr>
      <vt:lpstr>Consolas</vt:lpstr>
      <vt:lpstr>Courier New</vt:lpstr>
      <vt:lpstr>Office Theme</vt:lpstr>
      <vt:lpstr>     Pagină Web BIT Brasov </vt:lpstr>
      <vt:lpstr>Cuprins:</vt:lpstr>
      <vt:lpstr>BEST Brasov</vt:lpstr>
      <vt:lpstr>PowerPoint Presentation</vt:lpstr>
      <vt:lpstr>Pagina web</vt:lpstr>
      <vt:lpstr>PowerPoint Presentation</vt:lpstr>
      <vt:lpstr>Realizarea paginii web </vt:lpstr>
      <vt:lpstr>PowerPoint Presentation</vt:lpstr>
      <vt:lpstr> </vt:lpstr>
      <vt:lpstr>PowerPoint Presentation</vt:lpstr>
      <vt:lpstr>Concluzie</vt:lpstr>
      <vt:lpstr>Organizarea pe membrii</vt:lpstr>
      <vt:lpstr>PowerPoint Presentation</vt:lpstr>
      <vt:lpstr>Mulțumim pentru vizionare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Prezentare PowerPoint</dc:title>
  <dc:creator/>
  <cp:lastModifiedBy>Paul RO</cp:lastModifiedBy>
  <cp:revision>59</cp:revision>
  <dcterms:created xsi:type="dcterms:W3CDTF">2024-01-24T15:44:09Z</dcterms:created>
  <dcterms:modified xsi:type="dcterms:W3CDTF">2024-01-24T21:03:56Z</dcterms:modified>
</cp:coreProperties>
</file>

<file path=docProps/thumbnail.jpeg>
</file>